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85" r:id="rId4"/>
    <p:sldId id="261" r:id="rId6"/>
    <p:sldId id="265" r:id="rId7"/>
    <p:sldId id="300" r:id="rId8"/>
    <p:sldId id="267" r:id="rId9"/>
    <p:sldId id="306" r:id="rId10"/>
    <p:sldId id="270" r:id="rId11"/>
    <p:sldId id="260" r:id="rId12"/>
    <p:sldId id="277" r:id="rId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38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2" autoAdjust="0"/>
  </p:normalViewPr>
  <p:slideViewPr>
    <p:cSldViewPr snapToGrid="0" showGuides="1">
      <p:cViewPr varScale="1">
        <p:scale>
          <a:sx n="109" d="100"/>
          <a:sy n="109" d="100"/>
        </p:scale>
        <p:origin x="594" y="84"/>
      </p:cViewPr>
      <p:guideLst>
        <p:guide orient="horz" pos="2217"/>
        <p:guide pos="2945"/>
        <p:guide pos="4407"/>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lnSpc>
                <a:spcPct val="130000"/>
              </a:lnSpc>
            </a:pPr>
            <a:r>
              <a:rPr lang="zh-CN" altLang="en-US" dirty="0" smtClean="0">
                <a:latin typeface="Arial" panose="02080604020202020204" charset="0"/>
                <a:ea typeface="微软雅黑" panose="020B0503020204020204" pitchFamily="34" charset="-122"/>
                <a:sym typeface="+mn-ea"/>
              </a:rPr>
              <a:t>备注：：文字说明：  数据通信传输</a:t>
            </a:r>
            <a:endParaRPr lang="zh-CN" altLang="en-US" dirty="0" smtClean="0">
              <a:latin typeface="Arial" panose="02080604020202020204" charset="0"/>
              <a:ea typeface="微软雅黑" panose="020B0503020204020204" pitchFamily="34" charset="-122"/>
            </a:endParaRPr>
          </a:p>
          <a:p>
            <a:pPr algn="l">
              <a:lnSpc>
                <a:spcPct val="130000"/>
              </a:lnSpc>
            </a:pPr>
            <a:r>
              <a:rPr lang="zh-CN" altLang="en-US" dirty="0" smtClean="0">
                <a:latin typeface="Arial" panose="02080604020202020204" charset="0"/>
                <a:ea typeface="微软雅黑" panose="020B0503020204020204" pitchFamily="34" charset="-122"/>
                <a:sym typeface="+mn-ea"/>
              </a:rPr>
              <a:t>利用嵌入式蓝牙模块实现和Android手机APP的通信，并利用手机和嵌入式设备进行蓝牙配对实现数据的相互传输，</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从而达到数据的交换的目的，然后手机利用无线网络访问系统后台的数据库，将有用的数据长期保存在数据库中，</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以供用户查看数据，微信公众号可以直接访问后台数据库，查看相关的数据。</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a:sym typeface="+mn-ea"/>
              </a:rPr>
              <a:t>“教你戒烟的打火机”由嵌入式打火机、戒烟APP、微信公众号以及后台服务器组成。</a:t>
            </a:r>
            <a:endParaRPr lang="zh-CN" altLang="en-US">
              <a:sym typeface="+mn-ea"/>
            </a:endParaRPr>
          </a:p>
          <a:p>
            <a:pPr algn="l">
              <a:lnSpc>
                <a:spcPct val="130000"/>
              </a:lnSpc>
            </a:pPr>
            <a:r>
              <a:rPr lang="zh-CN" altLang="en-US">
                <a:sym typeface="+mn-ea"/>
              </a:rPr>
              <a:t>嵌入式打火机利用嵌入式蓝牙模块实现与手机端的双向通信。“教你戒烟的打火机”</a:t>
            </a:r>
            <a:endParaRPr lang="zh-CN" altLang="en-US">
              <a:sym typeface="+mn-ea"/>
            </a:endParaRPr>
          </a:p>
          <a:p>
            <a:pPr algn="l">
              <a:lnSpc>
                <a:spcPct val="130000"/>
              </a:lnSpc>
            </a:pPr>
            <a:r>
              <a:rPr lang="zh-CN" altLang="en-US">
                <a:sym typeface="+mn-ea"/>
              </a:rPr>
              <a:t>在硬件方面实现点火次数的控制，检测环境中的可燃气体浓度，在浓度超标时限制打火机的使用，</a:t>
            </a:r>
            <a:endParaRPr lang="zh-CN" altLang="en-US">
              <a:sym typeface="+mn-ea"/>
            </a:endParaRPr>
          </a:p>
          <a:p>
            <a:pPr algn="l">
              <a:lnSpc>
                <a:spcPct val="130000"/>
              </a:lnSpc>
            </a:pPr>
            <a:r>
              <a:rPr lang="zh-CN" altLang="en-US">
                <a:sym typeface="+mn-ea"/>
              </a:rPr>
              <a:t>并通过打火机显示等功能。软件方面则可以为用户制定专属戒烟计划，将数据同步到手机端，</a:t>
            </a:r>
            <a:endParaRPr lang="zh-CN" altLang="en-US">
              <a:sym typeface="+mn-ea"/>
            </a:endParaRPr>
          </a:p>
          <a:p>
            <a:pPr algn="l">
              <a:lnSpc>
                <a:spcPct val="130000"/>
              </a:lnSpc>
            </a:pPr>
            <a:r>
              <a:rPr lang="zh-CN" altLang="en-US">
                <a:sym typeface="+mn-ea"/>
              </a:rPr>
              <a:t>使用户利用手机端查看自己的戒烟计划以及具体实施情况并进行分享，让用户可以通过手机端看到全国使用该产品的戒烟排行榜，系统也将会根据制定计划和实施结果进行排名，用户之间可以相互赠送吸烟次数，也可以分享微信朋友圈分享戒烟过程和心得。希望将来可以自己画电路图，而不是采用模块拼接的方式组装打火机，从而减小打火机的面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lnSpc>
                <a:spcPct val="130000"/>
              </a:lnSpc>
            </a:pPr>
            <a:r>
              <a:rPr lang="zh-CN" altLang="en-US" dirty="0" smtClean="0">
                <a:latin typeface="Arial" panose="02080604020202020204" charset="0"/>
                <a:ea typeface="微软雅黑" panose="020B0503020204020204" pitchFamily="34" charset="-122"/>
                <a:sym typeface="+mn-ea"/>
              </a:rPr>
              <a:t>利用嵌入式蓝牙模块实现和Android手机APP的通信，并利用手机和嵌入式设备进行蓝牙配对实现数据的相互传输，</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从而达到数据的交换的目的，然后手机利用无线网络访问系统后台的数据库，将有用的数据长期保存在数据库中，</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dirty="0" smtClean="0">
                <a:latin typeface="Arial" panose="02080604020202020204" charset="0"/>
                <a:ea typeface="微软雅黑" panose="020B0503020204020204" pitchFamily="34" charset="-122"/>
                <a:sym typeface="+mn-ea"/>
              </a:rPr>
              <a:t>以供用户查看数据，微信公众号可以直接访问后台数据库，查看相关的数据。</a:t>
            </a:r>
            <a:endParaRPr lang="zh-CN" altLang="en-US" dirty="0" smtClean="0">
              <a:latin typeface="Arial" panose="02080604020202020204" charset="0"/>
              <a:ea typeface="微软雅黑" panose="020B0503020204020204" pitchFamily="34" charset="-122"/>
              <a:sym typeface="+mn-ea"/>
            </a:endParaRPr>
          </a:p>
          <a:p>
            <a:pPr algn="l">
              <a:lnSpc>
                <a:spcPct val="130000"/>
              </a:lnSpc>
            </a:pPr>
            <a:r>
              <a:rPr lang="zh-CN" altLang="en-US">
                <a:sym typeface="+mn-ea"/>
              </a:rPr>
              <a:t>“教你戒烟的打火机”由嵌入式打火机、戒烟APP、微信公众号以及后台服务器组成。</a:t>
            </a:r>
            <a:endParaRPr lang="zh-CN" altLang="en-US">
              <a:sym typeface="+mn-ea"/>
            </a:endParaRPr>
          </a:p>
          <a:p>
            <a:pPr algn="l">
              <a:lnSpc>
                <a:spcPct val="130000"/>
              </a:lnSpc>
            </a:pPr>
            <a:r>
              <a:rPr lang="zh-CN" altLang="en-US">
                <a:sym typeface="+mn-ea"/>
              </a:rPr>
              <a:t>嵌入式打火机利用嵌入式蓝牙模块实现与手机端的双向通信。“教你戒烟的打火机”</a:t>
            </a:r>
            <a:endParaRPr lang="zh-CN" altLang="en-US">
              <a:sym typeface="+mn-ea"/>
            </a:endParaRPr>
          </a:p>
          <a:p>
            <a:pPr algn="l">
              <a:lnSpc>
                <a:spcPct val="130000"/>
              </a:lnSpc>
            </a:pPr>
            <a:r>
              <a:rPr lang="zh-CN" altLang="en-US">
                <a:sym typeface="+mn-ea"/>
              </a:rPr>
              <a:t>在硬件方面实现点火次数的控制，检测环境中的可燃气体浓度，在浓度超标时限制打火机的使用，</a:t>
            </a:r>
            <a:endParaRPr lang="zh-CN" altLang="en-US">
              <a:sym typeface="+mn-ea"/>
            </a:endParaRPr>
          </a:p>
          <a:p>
            <a:pPr algn="l">
              <a:lnSpc>
                <a:spcPct val="130000"/>
              </a:lnSpc>
            </a:pPr>
            <a:r>
              <a:rPr lang="zh-CN" altLang="en-US">
                <a:sym typeface="+mn-ea"/>
              </a:rPr>
              <a:t>并通过打火机显示等功能。软件方面则可以为用户制定专属戒烟计划，将数据同步到手机端，</a:t>
            </a:r>
            <a:endParaRPr lang="zh-CN" altLang="en-US">
              <a:sym typeface="+mn-ea"/>
            </a:endParaRPr>
          </a:p>
          <a:p>
            <a:pPr algn="l">
              <a:lnSpc>
                <a:spcPct val="130000"/>
              </a:lnSpc>
            </a:pPr>
            <a:r>
              <a:rPr lang="zh-CN" altLang="en-US">
                <a:sym typeface="+mn-ea"/>
              </a:rPr>
              <a:t>使用户利用手机端查看自己的戒烟计划以及具体实施情况并进行分享，让用户可以通过手机端看到全国使用该产品的戒烟排行榜，系统也将会根据制定计划和实施结果进行排名，用户之间可以相互赠送吸烟次数，也可以分享微信朋友圈分享戒烟过程和心得。希望将来可以自己画电路图，而不是采用模块拼接的方式组装打火机，从而减小打火机的面积。</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a:t>
            </a:r>
            <a:r>
              <a:rPr lang="zh-CN" altLang="en-US">
                <a:sym typeface="+mn-ea"/>
              </a:rPr>
              <a:t>、、、不需要。。。备注查看：手机端：主要是APP应用和微信客户端，手机端App基于android平台的开发，主要含有蓝牙服务，微信公众号端主要是基于java web语言开发。</a:t>
            </a:r>
            <a:endParaRPr lang="zh-CN" altLang="en-US">
              <a:sym typeface="+mn-ea"/>
            </a:endParaRPr>
          </a:p>
          <a:p>
            <a:endParaRPr lang="zh-CN" altLang="en-US">
              <a:sym typeface="+mn-ea"/>
            </a:endParaRPr>
          </a:p>
          <a:p>
            <a:r>
              <a:rPr lang="zh-CN" altLang="en-US">
                <a:sym typeface="+mn-ea"/>
              </a:rPr>
              <a:t>1</a:t>
            </a:r>
            <a:r>
              <a:rPr lang="en-US" altLang="zh-CN">
                <a:sym typeface="+mn-ea"/>
              </a:rPr>
              <a:t>.</a:t>
            </a:r>
            <a:r>
              <a:rPr lang="zh-CN" altLang="en-US">
                <a:sym typeface="+mn-ea"/>
              </a:rPr>
              <a:t>查看数据分析</a:t>
            </a:r>
            <a:endParaRPr lang="zh-CN" altLang="en-US">
              <a:sym typeface="+mn-ea"/>
            </a:endParaRPr>
          </a:p>
          <a:p>
            <a:r>
              <a:rPr lang="en-US" altLang="zh-CN">
                <a:sym typeface="+mn-ea"/>
              </a:rPr>
              <a:t>2.</a:t>
            </a:r>
            <a:r>
              <a:rPr lang="zh-CN" altLang="en-US">
                <a:sym typeface="+mn-ea"/>
              </a:rPr>
              <a:t>制定吸烟计划</a:t>
            </a:r>
            <a:endParaRPr lang="zh-CN" altLang="en-US">
              <a:sym typeface="+mn-ea"/>
            </a:endParaRPr>
          </a:p>
          <a:p>
            <a:r>
              <a:rPr lang="en-US" altLang="zh-CN">
                <a:sym typeface="+mn-ea"/>
              </a:rPr>
              <a:t>3.</a:t>
            </a:r>
            <a:r>
              <a:rPr lang="zh-CN" altLang="en-US">
                <a:sym typeface="+mn-ea"/>
              </a:rPr>
              <a:t>新闻消息推送</a:t>
            </a:r>
            <a:endParaRPr lang="zh-CN" altLang="en-US">
              <a:sym typeface="+mn-ea"/>
            </a:endParaRPr>
          </a:p>
          <a:p>
            <a:r>
              <a:rPr lang="en-US" altLang="zh-CN">
                <a:sym typeface="+mn-ea"/>
              </a:rPr>
              <a:t>4.</a:t>
            </a:r>
            <a:r>
              <a:rPr lang="zh-CN" altLang="en-US">
                <a:sym typeface="+mn-ea"/>
              </a:rPr>
              <a:t>控制数据</a:t>
            </a:r>
            <a:endParaRPr lang="zh-CN" altLang="en-US">
              <a:sym typeface="+mn-ea"/>
            </a:endParaRPr>
          </a:p>
          <a:p>
            <a:r>
              <a:rPr lang="en-US" altLang="zh-CN">
                <a:sym typeface="+mn-ea"/>
              </a:rPr>
              <a:t>5.</a:t>
            </a:r>
            <a:r>
              <a:rPr lang="zh-CN" altLang="en-US">
                <a:sym typeface="+mn-ea"/>
              </a:rPr>
              <a:t>数据查询及分享</a:t>
            </a:r>
            <a:endParaRPr lang="zh-CN" altLang="en-US">
              <a:sym typeface="+mn-ea"/>
            </a:endParaRPr>
          </a:p>
          <a:p>
            <a:r>
              <a:rPr lang="en-US" altLang="zh-CN">
                <a:sym typeface="+mn-ea"/>
              </a:rPr>
              <a:t>6.</a:t>
            </a:r>
            <a:r>
              <a:rPr lang="zh-CN" altLang="en-US">
                <a:sym typeface="+mn-ea"/>
              </a:rPr>
              <a:t>赠送吸烟的次数</a:t>
            </a:r>
            <a:endParaRPr lang="zh-CN" altLang="en-US">
              <a:sym typeface="+mn-ea"/>
            </a:endParaRPr>
          </a:p>
          <a:p>
            <a:r>
              <a:rPr lang="en-US" altLang="zh-CN">
                <a:sym typeface="+mn-ea"/>
              </a:rPr>
              <a:t>7.</a:t>
            </a:r>
            <a:r>
              <a:rPr lang="zh-CN" altLang="en-US">
                <a:sym typeface="+mn-ea"/>
              </a:rPr>
              <a:t>戒烟排行榜</a:t>
            </a:r>
            <a:endParaRPr lang="zh-CN" altLang="en-US"/>
          </a:p>
          <a:p>
            <a:r>
              <a:rPr lang="en-US" altLang="zh-CN">
                <a:sym typeface="+mn-ea"/>
              </a:rPr>
              <a:t>8.</a:t>
            </a:r>
            <a:r>
              <a:rPr lang="zh-CN" altLang="en-US">
                <a:sym typeface="+mn-ea"/>
              </a:rPr>
              <a:t>智能提醒功能 </a:t>
            </a:r>
            <a:endParaRPr lang="zh-CN" altLang="en-US">
              <a:sym typeface="+mn-ea"/>
            </a:endParaRPr>
          </a:p>
          <a:p>
            <a:endParaRPr lang="zh-CN" altLang="en-US"/>
          </a:p>
          <a:p>
            <a:r>
              <a:rPr lang="zh-CN" altLang="en-US">
                <a:sym typeface="+mn-ea"/>
              </a:rPr>
              <a:t>微信公众号端：</a:t>
            </a:r>
            <a:endParaRPr lang="zh-CN" altLang="en-US">
              <a:sym typeface="+mn-ea"/>
            </a:endParaRPr>
          </a:p>
          <a:p>
            <a:r>
              <a:rPr lang="en-US" altLang="zh-CN">
                <a:sym typeface="+mn-ea"/>
              </a:rPr>
              <a:t>1.</a:t>
            </a:r>
            <a:r>
              <a:rPr lang="zh-CN" altLang="en-US">
                <a:sym typeface="+mn-ea"/>
              </a:rPr>
              <a:t>查看吸烟数据</a:t>
            </a:r>
            <a:endParaRPr lang="zh-CN" altLang="en-US">
              <a:sym typeface="+mn-ea"/>
            </a:endParaRPr>
          </a:p>
          <a:p>
            <a:r>
              <a:rPr lang="en-US" altLang="zh-CN">
                <a:sym typeface="+mn-ea"/>
              </a:rPr>
              <a:t>2.</a:t>
            </a:r>
            <a:r>
              <a:rPr lang="zh-CN" altLang="en-US">
                <a:sym typeface="+mn-ea"/>
              </a:rPr>
              <a:t>制定吸烟计划                </a:t>
            </a:r>
            <a:endParaRPr lang="en-US" altLang="zh-CN">
              <a:sym typeface="+mn-ea"/>
            </a:endParaRPr>
          </a:p>
          <a:p>
            <a:r>
              <a:rPr lang="en-US" altLang="zh-CN">
                <a:sym typeface="+mn-ea"/>
              </a:rPr>
              <a:t>3.</a:t>
            </a:r>
            <a:r>
              <a:rPr lang="zh-CN" altLang="en-US">
                <a:sym typeface="+mn-ea"/>
              </a:rPr>
              <a:t>新闻消息推送</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硬件主要由控制和通信模块、点火器模块、显示模块和气体检测模块组成。其中硬件采用</a:t>
            </a:r>
            <a:r>
              <a:rPr lang="en-US" altLang="zh-CN">
                <a:sym typeface="+mn-ea"/>
              </a:rPr>
              <a:t>TI</a:t>
            </a:r>
            <a:r>
              <a:rPr lang="zh-CN" altLang="en-US">
                <a:sym typeface="+mn-ea"/>
              </a:rPr>
              <a:t>提供的CC2541芯片以及TTP223电容式触摸开关、点火装置、OLED显示屏和MQ-2气体传感器。</a:t>
            </a:r>
            <a:endParaRPr lang="zh-CN" altLang="en-US">
              <a:sym typeface="+mn-ea"/>
            </a:endParaRPr>
          </a:p>
          <a:p>
            <a:endParaRPr lang="zh-CN" altLang="en-US">
              <a:sym typeface="+mn-ea"/>
            </a:endParaRPr>
          </a:p>
          <a:p>
            <a:endParaRPr lang="zh-CN" altLang="en-US">
              <a:sym typeface="+mn-ea"/>
            </a:endParaRPr>
          </a:p>
          <a:p>
            <a:r>
              <a:rPr lang="zh-CN" altLang="en-US">
                <a:sym typeface="+mn-ea"/>
              </a:rPr>
              <a:t>、、、、、、、打火机端：</a:t>
            </a:r>
            <a:endParaRPr lang="zh-CN" altLang="en-US"/>
          </a:p>
          <a:p>
            <a:r>
              <a:rPr lang="zh-CN" altLang="en-US">
                <a:sym typeface="+mn-ea"/>
              </a:rPr>
              <a:t>1.点火次数控制</a:t>
            </a:r>
            <a:endParaRPr lang="zh-CN" altLang="en-US"/>
          </a:p>
          <a:p>
            <a:r>
              <a:rPr lang="zh-CN" altLang="en-US">
                <a:sym typeface="+mn-ea"/>
              </a:rPr>
              <a:t>2.统计显示功能</a:t>
            </a:r>
            <a:endParaRPr lang="zh-CN" altLang="en-US"/>
          </a:p>
          <a:p>
            <a:r>
              <a:rPr lang="en-US" altLang="zh-CN">
                <a:sym typeface="+mn-ea"/>
              </a:rPr>
              <a:t>3</a:t>
            </a:r>
            <a:r>
              <a:rPr lang="zh-CN" altLang="en-US">
                <a:sym typeface="+mn-ea"/>
              </a:rPr>
              <a:t>.危险环境限制打火</a:t>
            </a:r>
            <a:endParaRPr lang="zh-CN" altLang="en-US">
              <a:sym typeface="+mn-ea"/>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1"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66BB71-F246-48FE-8120-52F9D03CA8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ea typeface="方正兰亭细黑_GBK" panose="02000000000000000000" pitchFamily="2" charset="-122"/>
              </a:defRPr>
            </a:lvl1pPr>
          </a:lstStyle>
          <a:p>
            <a:fld id="{D666BB71-F246-48FE-8120-52F9D03CA880}"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ea typeface="方正兰亭细黑_GBK"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ea typeface="方正兰亭细黑_GBK" panose="02000000000000000000" pitchFamily="2" charset="-122"/>
              </a:defRPr>
            </a:lvl1pPr>
          </a:lstStyle>
          <a:p>
            <a:fld id="{DDB12F21-99BD-4F85-A7AE-95BD87BF1130}" type="slidenum">
              <a:rPr lang="zh-CN" altLang="en-US" smtClean="0"/>
            </a:fld>
            <a:endParaRPr lang="zh-CN" altLang="en-US" dirty="0"/>
          </a:p>
        </p:txBody>
      </p:sp>
      <p:sp>
        <p:nvSpPr>
          <p:cNvPr id="7" name="矩形 6"/>
          <p:cNvSpPr/>
          <p:nvPr userDrawn="1"/>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兰亭细黑_GBK" panose="020000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方正兰亭细黑_GBK" panose="02000000000000000000" pitchFamily="2" charset="-122"/>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方正兰亭细黑_GBK" panose="02000000000000000000" pitchFamily="2" charset="-122"/>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方正兰亭细黑_GBK" panose="02000000000000000000" pitchFamily="2" charset="-122"/>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方正兰亭细黑_GBK" panose="02000000000000000000" pitchFamily="2" charset="-122"/>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方正兰亭细黑_GBK" panose="02000000000000000000" pitchFamily="2" charset="-122"/>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900000">
            <a:off x="1368370" y="-426437"/>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等腰三角形 7"/>
          <p:cNvSpPr/>
          <p:nvPr/>
        </p:nvSpPr>
        <p:spPr>
          <a:xfrm rot="18900000">
            <a:off x="476375"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96139" y="5034083"/>
            <a:ext cx="441256" cy="633467"/>
          </a:xfrm>
          <a:prstGeom prst="rect">
            <a:avLst/>
          </a:prstGeom>
        </p:spPr>
      </p:pic>
      <p:sp>
        <p:nvSpPr>
          <p:cNvPr id="13" name="文本框 12"/>
          <p:cNvSpPr txBox="1"/>
          <p:nvPr/>
        </p:nvSpPr>
        <p:spPr>
          <a:xfrm>
            <a:off x="5304790" y="5265420"/>
            <a:ext cx="3872230" cy="502920"/>
          </a:xfrm>
          <a:prstGeom prst="rect">
            <a:avLst/>
          </a:prstGeom>
          <a:noFill/>
        </p:spPr>
        <p:txBody>
          <a:bodyPr wrap="square" rtlCol="0">
            <a:spAutoFit/>
          </a:bodyPr>
          <a:lstStyle/>
          <a:p>
            <a:pPr algn="l">
              <a:lnSpc>
                <a:spcPct val="150000"/>
              </a:lnSpc>
              <a:defRPr/>
            </a:pPr>
            <a:r>
              <a:rPr lang="x-none" altLang="zh-CN" dirty="0" smtClean="0">
                <a:latin typeface="宋体" panose="02010600030101010101" pitchFamily="2" charset="-122"/>
                <a:ea typeface="宋体" panose="02010600030101010101" pitchFamily="2" charset="-122"/>
              </a:rPr>
              <a:t>答辩人：   熊帅</a:t>
            </a:r>
            <a:endParaRPr lang="x-none" altLang="zh-CN" dirty="0" smtClean="0">
              <a:latin typeface="宋体" panose="02010600030101010101" pitchFamily="2" charset="-122"/>
              <a:ea typeface="宋体" panose="02010600030101010101" pitchFamily="2" charset="-122"/>
            </a:endParaRPr>
          </a:p>
        </p:txBody>
      </p:sp>
      <p:sp>
        <p:nvSpPr>
          <p:cNvPr id="5" name="矩形 4"/>
          <p:cNvSpPr/>
          <p:nvPr/>
        </p:nvSpPr>
        <p:spPr>
          <a:xfrm>
            <a:off x="405765" y="2501265"/>
            <a:ext cx="8531860" cy="705485"/>
          </a:xfrm>
          <a:prstGeom prst="rect">
            <a:avLst/>
          </a:prstGeom>
          <a:noFill/>
          <a:ln>
            <a:noFill/>
          </a:ln>
        </p:spPr>
        <p:txBody>
          <a:bodyPr wrap="square" rtlCol="0" anchor="t">
            <a:spAutoFit/>
          </a:bodyPr>
          <a:p>
            <a:pPr algn="ctr"/>
            <a:r>
              <a:rPr lang="x-none" altLang="da-DK" sz="4000" b="1" dirty="0" smtClean="0">
                <a:solidFill>
                  <a:schemeClr val="tx1"/>
                </a:solidFill>
                <a:effectLst>
                  <a:outerShdw blurRad="38100" dist="19050" dir="2700000" algn="tl" rotWithShape="0">
                    <a:schemeClr val="dk1">
                      <a:alpha val="40000"/>
                    </a:schemeClr>
                  </a:outerShdw>
                </a:effectLst>
                <a:sym typeface="+mn-ea"/>
              </a:rPr>
              <a:t>基于蓝牙技术的戒烟打火机设计</a:t>
            </a:r>
            <a:endParaRPr lang="x-none" altLang="da-DK" sz="4000" b="1" dirty="0" smtClean="0">
              <a:solidFill>
                <a:schemeClr val="tx1"/>
              </a:solidFill>
              <a:effectLst>
                <a:outerShdw blurRad="38100" dist="19050" dir="2700000" algn="tl" rotWithShape="0">
                  <a:schemeClr val="dk1">
                    <a:alpha val="40000"/>
                  </a:schemeClr>
                </a:outerShdw>
              </a:effectLst>
              <a:sym typeface="+mn-ea"/>
            </a:endParaRPr>
          </a:p>
        </p:txBody>
      </p:sp>
      <p:sp>
        <p:nvSpPr>
          <p:cNvPr id="2" name="文本框 1"/>
          <p:cNvSpPr txBox="1"/>
          <p:nvPr/>
        </p:nvSpPr>
        <p:spPr>
          <a:xfrm>
            <a:off x="5769610" y="3750310"/>
            <a:ext cx="2455545" cy="460375"/>
          </a:xfrm>
          <a:prstGeom prst="rect">
            <a:avLst/>
          </a:prstGeom>
          <a:noFill/>
        </p:spPr>
        <p:txBody>
          <a:bodyPr wrap="square" rtlCol="0">
            <a:spAutoFit/>
          </a:bodyPr>
          <a:p>
            <a:r>
              <a:rPr lang="en-US" altLang="zh-CN" sz="2400" b="1"/>
              <a:t>----</a:t>
            </a:r>
            <a:r>
              <a:rPr lang="zh-CN" altLang="en-US" sz="2400" b="1"/>
              <a:t>青岛工学院</a:t>
            </a:r>
            <a:endParaRPr lang="zh-CN" altLang="en-US" sz="2400" b="1"/>
          </a:p>
        </p:txBody>
      </p:sp>
      <p:sp>
        <p:nvSpPr>
          <p:cNvPr id="3" name="文本框 2"/>
          <p:cNvSpPr txBox="1"/>
          <p:nvPr/>
        </p:nvSpPr>
        <p:spPr>
          <a:xfrm>
            <a:off x="5182235" y="4422775"/>
            <a:ext cx="2455545" cy="459740"/>
          </a:xfrm>
          <a:prstGeom prst="rect">
            <a:avLst/>
          </a:prstGeom>
          <a:noFill/>
        </p:spPr>
        <p:txBody>
          <a:bodyPr wrap="square" rtlCol="0">
            <a:spAutoFit/>
          </a:bodyPr>
          <a:p>
            <a:r>
              <a:rPr lang="x-none" altLang="zh-CN" sz="2400"/>
              <a:t>指导老师：宋振</a:t>
            </a:r>
            <a:endParaRPr lang="x-none" altLang="zh-CN" sz="240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8" presetClass="emph" presetSubtype="0" fill="hold" grpId="1" nodeType="withEffect">
                                  <p:stCondLst>
                                    <p:cond delay="1500"/>
                                  </p:stCondLst>
                                  <p:childTnLst>
                                    <p:animRot by="21600000">
                                      <p:cBhvr>
                                        <p:cTn id="9" dur="500" fill="hold"/>
                                        <p:tgtEl>
                                          <p:spTgt spid="8"/>
                                        </p:tgtEl>
                                        <p:attrNameLst>
                                          <p:attrName>r</p:attrName>
                                        </p:attrNameLst>
                                      </p:cBhvr>
                                    </p:animRot>
                                  </p:childTnLst>
                                </p:cTn>
                              </p:par>
                              <p:par>
                                <p:cTn id="10" presetID="10" presetClass="entr" presetSubtype="0" fill="hold" grpId="0" nodeType="with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8" presetClass="emph" presetSubtype="0" fill="hold" grpId="1" nodeType="withEffect">
                                  <p:stCondLst>
                                    <p:cond delay="2000"/>
                                  </p:stCondLst>
                                  <p:childTnLst>
                                    <p:animRot by="-21600000">
                                      <p:cBhvr>
                                        <p:cTn id="14" dur="500" fill="hold"/>
                                        <p:tgtEl>
                                          <p:spTgt spid="7"/>
                                        </p:tgtEl>
                                        <p:attrNameLst>
                                          <p:attrName>r</p:attrName>
                                        </p:attrNameLst>
                                      </p:cBhvr>
                                    </p:animRot>
                                  </p:childTnLst>
                                </p:cTn>
                              </p:par>
                              <p:par>
                                <p:cTn id="15" presetID="2" presetClass="entr" presetSubtype="2" fill="hold" nodeType="withEffect">
                                  <p:stCondLst>
                                    <p:cond delay="27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3250"/>
                                  </p:stCondLst>
                                  <p:childTnLst>
                                    <p:set>
                                      <p:cBhvr>
                                        <p:cTn id="22" dur="1" fill="hold">
                                          <p:stCondLst>
                                            <p:cond delay="0"/>
                                          </p:stCondLst>
                                        </p:cTn>
                                        <p:tgtEl>
                                          <p:spTgt spid="13">
                                            <p:txEl>
                                              <p:pRg st="0" end="0"/>
                                            </p:txEl>
                                          </p:spTgt>
                                        </p:tgtEl>
                                        <p:attrNameLst>
                                          <p:attrName>style.visibility</p:attrName>
                                        </p:attrNameLst>
                                      </p:cBhvr>
                                      <p:to>
                                        <p:strVal val="visible"/>
                                      </p:to>
                                    </p:set>
                                    <p:anim calcmode="lin" valueType="num">
                                      <p:cBhvr additive="base">
                                        <p:cTn id="23"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4"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1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900000">
            <a:off x="1356941"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等腰三角形 7"/>
          <p:cNvSpPr/>
          <p:nvPr/>
        </p:nvSpPr>
        <p:spPr>
          <a:xfrm rot="18900000">
            <a:off x="476375" y="-440566"/>
            <a:ext cx="6896764" cy="5945486"/>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79424" y="4658640"/>
            <a:ext cx="441256" cy="633467"/>
          </a:xfrm>
          <a:prstGeom prst="rect">
            <a:avLst/>
          </a:prstGeom>
        </p:spPr>
      </p:pic>
      <p:sp>
        <p:nvSpPr>
          <p:cNvPr id="13" name="文本框 12"/>
          <p:cNvSpPr txBox="1"/>
          <p:nvPr/>
        </p:nvSpPr>
        <p:spPr>
          <a:xfrm>
            <a:off x="5930327" y="4775989"/>
            <a:ext cx="2030738" cy="398145"/>
          </a:xfrm>
          <a:prstGeom prst="rect">
            <a:avLst/>
          </a:prstGeom>
          <a:noFill/>
        </p:spPr>
        <p:txBody>
          <a:bodyPr wrap="square" rtlCol="0">
            <a:spAutoFit/>
          </a:bodyPr>
          <a:lstStyle/>
          <a:p>
            <a:pPr algn="ctr">
              <a:defRPr/>
            </a:pPr>
            <a:r>
              <a:rPr lang="x-none" sz="2000" dirty="0" smtClean="0">
                <a:sym typeface="+mn-ea"/>
              </a:rPr>
              <a:t>SDingBa.Xiong</a:t>
            </a:r>
            <a:endParaRPr lang="x-none" sz="20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368086" y="2532121"/>
            <a:ext cx="4407790" cy="14448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8" presetClass="emph" presetSubtype="0" fill="hold" grpId="1" nodeType="withEffect">
                                  <p:stCondLst>
                                    <p:cond delay="1500"/>
                                  </p:stCondLst>
                                  <p:childTnLst>
                                    <p:animRot by="21600000">
                                      <p:cBhvr>
                                        <p:cTn id="9" dur="500" fill="hold"/>
                                        <p:tgtEl>
                                          <p:spTgt spid="8"/>
                                        </p:tgtEl>
                                        <p:attrNameLst>
                                          <p:attrName>r</p:attrName>
                                        </p:attrNameLst>
                                      </p:cBhvr>
                                    </p:animRot>
                                  </p:childTnLst>
                                </p:cTn>
                              </p:par>
                              <p:par>
                                <p:cTn id="10" presetID="10" presetClass="entr" presetSubtype="0" fill="hold" grpId="0" nodeType="with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8" presetClass="emph" presetSubtype="0" fill="hold" grpId="1" nodeType="withEffect">
                                  <p:stCondLst>
                                    <p:cond delay="2000"/>
                                  </p:stCondLst>
                                  <p:childTnLst>
                                    <p:animRot by="-21600000">
                                      <p:cBhvr>
                                        <p:cTn id="14" dur="500" fill="hold"/>
                                        <p:tgtEl>
                                          <p:spTgt spid="7"/>
                                        </p:tgtEl>
                                        <p:attrNameLst>
                                          <p:attrName>r</p:attrName>
                                        </p:attrNameLst>
                                      </p:cBhvr>
                                    </p:animRot>
                                  </p:childTnLst>
                                </p:cTn>
                              </p:par>
                              <p:par>
                                <p:cTn id="15" presetID="2" presetClass="entr" presetSubtype="2" fill="hold" nodeType="withEffect">
                                  <p:stCondLst>
                                    <p:cond delay="27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3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 name="对象 11"/>
          <p:cNvGraphicFramePr/>
          <p:nvPr/>
        </p:nvGraphicFramePr>
        <p:xfrm>
          <a:off x="1746885" y="1185545"/>
          <a:ext cx="5505450" cy="3475355"/>
        </p:xfrm>
        <a:graphic>
          <a:graphicData uri="http://schemas.openxmlformats.org/presentationml/2006/ole">
            <mc:AlternateContent xmlns:mc="http://schemas.openxmlformats.org/markup-compatibility/2006">
              <mc:Choice xmlns:v="urn:schemas-microsoft-com:vml" Requires="v">
                <p:oleObj spid="_x0000_s13" name="" r:id="rId1" imgW="3971925" imgH="3314700" progId="Paint.Picture">
                  <p:embed/>
                </p:oleObj>
              </mc:Choice>
              <mc:Fallback>
                <p:oleObj name="" r:id="rId1" imgW="3971925" imgH="3314700" progId="Paint.Picture">
                  <p:embed/>
                  <p:pic>
                    <p:nvPicPr>
                      <p:cNvPr id="0" name="图片 12"/>
                      <p:cNvPicPr/>
                      <p:nvPr/>
                    </p:nvPicPr>
                    <p:blipFill>
                      <a:blip r:embed="rId2"/>
                    </p:blipFill>
                    <p:spPr>
                      <a:xfrm>
                        <a:off x="1746885" y="1185545"/>
                        <a:ext cx="5505450" cy="3475355"/>
                      </a:xfrm>
                      <a:prstGeom prst="rect">
                        <a:avLst/>
                      </a:prstGeom>
                    </p:spPr>
                  </p:pic>
                </p:oleObj>
              </mc:Fallback>
            </mc:AlternateContent>
          </a:graphicData>
        </a:graphic>
      </p:graphicFrame>
      <p:sp>
        <p:nvSpPr>
          <p:cNvPr id="6" name="文本框 5"/>
          <p:cNvSpPr txBox="1"/>
          <p:nvPr/>
        </p:nvSpPr>
        <p:spPr>
          <a:xfrm>
            <a:off x="641985" y="5050155"/>
            <a:ext cx="7714615" cy="1188720"/>
          </a:xfrm>
          <a:prstGeom prst="rect">
            <a:avLst/>
          </a:prstGeom>
          <a:noFill/>
        </p:spPr>
        <p:txBody>
          <a:bodyPr wrap="square" rtlCol="0">
            <a:spAutoFit/>
          </a:bodyPr>
          <a:p>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据悉，中国消费着世界上超过三分之一的香烟，</a:t>
            </a:r>
            <a:r>
              <a:rPr lang="zh-CN" altLang="en-US">
                <a:latin typeface="宋体" panose="02010600030101010101" pitchFamily="2" charset="-122"/>
                <a:ea typeface="宋体" panose="02010600030101010101" pitchFamily="2" charset="-122"/>
                <a:sym typeface="+mn-ea"/>
              </a:rPr>
              <a:t>我国吸烟人群逾3亿，另有约7.4亿不吸烟人群遭受二手烟的危害；每年因吸烟相关疾病所致死亡人数超过100万，</a:t>
            </a:r>
            <a:r>
              <a:rPr lang="zh-CN" altLang="en-US">
                <a:latin typeface="宋体" panose="02010600030101010101" pitchFamily="2" charset="-122"/>
                <a:ea typeface="宋体" panose="02010600030101010101" pitchFamily="2" charset="-122"/>
              </a:rPr>
              <a:t>因其患肺癌、中风和心脏病的风险也更高。如对吸烟流行状况不加以控制，至2050年，每年死亡人数将突破300万。</a:t>
            </a:r>
            <a:endParaRPr lang="zh-CN" altLang="en-US">
              <a:latin typeface="宋体" panose="02010600030101010101" pitchFamily="2" charset="-122"/>
              <a:ea typeface="宋体" panose="02010600030101010101" pitchFamily="2" charset="-122"/>
            </a:endParaRPr>
          </a:p>
        </p:txBody>
      </p:sp>
      <p:sp>
        <p:nvSpPr>
          <p:cNvPr id="11" name="文本框 10"/>
          <p:cNvSpPr txBox="1"/>
          <p:nvPr/>
        </p:nvSpPr>
        <p:spPr>
          <a:xfrm>
            <a:off x="1868805" y="1436370"/>
            <a:ext cx="1819275" cy="304800"/>
          </a:xfrm>
          <a:prstGeom prst="rect">
            <a:avLst/>
          </a:prstGeom>
          <a:noFill/>
        </p:spPr>
        <p:txBody>
          <a:bodyPr wrap="square" rtlCol="0">
            <a:spAutoFit/>
          </a:bodyPr>
          <a:p>
            <a:r>
              <a:rPr lang="zh-CN" altLang="en-US" sz="1400"/>
              <a:t>（死亡人数</a:t>
            </a:r>
            <a:r>
              <a:rPr lang="en-US" altLang="zh-CN" sz="1400"/>
              <a:t>/</a:t>
            </a:r>
            <a:r>
              <a:rPr lang="zh-CN" altLang="en-US" sz="1400"/>
              <a:t>百万）</a:t>
            </a:r>
            <a:endParaRPr lang="zh-CN" altLang="en-US" sz="1400"/>
          </a:p>
        </p:txBody>
      </p:sp>
      <p:sp>
        <p:nvSpPr>
          <p:cNvPr id="14" name="文本框 13"/>
          <p:cNvSpPr txBox="1"/>
          <p:nvPr/>
        </p:nvSpPr>
        <p:spPr>
          <a:xfrm>
            <a:off x="351790" y="935355"/>
            <a:ext cx="1371600" cy="365760"/>
          </a:xfrm>
          <a:prstGeom prst="rect">
            <a:avLst/>
          </a:prstGeom>
          <a:noFill/>
        </p:spPr>
        <p:txBody>
          <a:bodyPr wrap="square" rtlCol="0">
            <a:spAutoFit/>
          </a:bodyPr>
          <a:p>
            <a:r>
              <a:rPr lang="zh-CN" altLang="en-US"/>
              <a:t>背景分析</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5720" y="1250950"/>
            <a:ext cx="6558280" cy="5143500"/>
            <a:chOff x="5869462" y="0"/>
            <a:chExt cx="6322538" cy="6858000"/>
          </a:xfrm>
        </p:grpSpPr>
        <p:sp>
          <p:nvSpPr>
            <p:cNvPr id="5" name="矩形 4"/>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4" name="文本框 3"/>
          <p:cNvSpPr txBox="1"/>
          <p:nvPr/>
        </p:nvSpPr>
        <p:spPr>
          <a:xfrm>
            <a:off x="358140" y="1511300"/>
            <a:ext cx="2195195" cy="566420"/>
          </a:xfrm>
          <a:prstGeom prst="rect">
            <a:avLst/>
          </a:prstGeom>
          <a:noFill/>
        </p:spPr>
        <p:txBody>
          <a:bodyPr wrap="square" rtlCol="0">
            <a:spAutoFit/>
          </a:bodyPr>
          <a:p>
            <a:pPr algn="l">
              <a:lnSpc>
                <a:spcPct val="130000"/>
              </a:lnSpc>
            </a:pPr>
            <a:r>
              <a:rPr lang="zh-CN" altLang="en-US" sz="2400" dirty="0" smtClean="0">
                <a:solidFill>
                  <a:schemeClr val="tx1"/>
                </a:solidFill>
                <a:latin typeface="Arial" panose="02080604020202020204" charset="0"/>
                <a:ea typeface="微软雅黑" panose="020B0503020204020204" pitchFamily="34" charset="-122"/>
              </a:rPr>
              <a:t>总体介绍</a:t>
            </a:r>
            <a:endParaRPr lang="zh-CN" altLang="en-US" sz="2400" dirty="0" smtClean="0">
              <a:solidFill>
                <a:schemeClr val="tx1"/>
              </a:solidFill>
              <a:latin typeface="Arial" panose="02080604020202020204" charset="0"/>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3003550" y="1574800"/>
            <a:ext cx="5944235" cy="4627245"/>
          </a:xfrm>
          <a:prstGeom prst="rect">
            <a:avLst/>
          </a:prstGeom>
        </p:spPr>
      </p:pic>
      <p:sp>
        <p:nvSpPr>
          <p:cNvPr id="12" name="文本框 11"/>
          <p:cNvSpPr txBox="1"/>
          <p:nvPr/>
        </p:nvSpPr>
        <p:spPr>
          <a:xfrm>
            <a:off x="358140" y="2487930"/>
            <a:ext cx="1967230" cy="2669540"/>
          </a:xfrm>
          <a:prstGeom prst="rect">
            <a:avLst/>
          </a:prstGeom>
          <a:noFill/>
        </p:spPr>
        <p:txBody>
          <a:bodyPr wrap="square" rtlCol="0">
            <a:spAutoFit/>
          </a:bodyPr>
          <a:p>
            <a:pPr>
              <a:lnSpc>
                <a:spcPct val="210000"/>
              </a:lnSpc>
            </a:pPr>
            <a:r>
              <a:rPr lang="zh-CN" altLang="en-US">
                <a:sym typeface="+mn-ea"/>
              </a:rPr>
              <a:t>嵌入式打火机、戒烟APP、</a:t>
            </a:r>
            <a:endParaRPr lang="zh-CN" altLang="en-US">
              <a:sym typeface="+mn-ea"/>
            </a:endParaRPr>
          </a:p>
          <a:p>
            <a:pPr>
              <a:lnSpc>
                <a:spcPct val="210000"/>
              </a:lnSpc>
            </a:pPr>
            <a:r>
              <a:rPr lang="zh-CN" altLang="en-US">
                <a:sym typeface="+mn-ea"/>
              </a:rPr>
              <a:t>微信公众号</a:t>
            </a:r>
            <a:endParaRPr lang="zh-CN" altLang="en-US">
              <a:sym typeface="+mn-ea"/>
            </a:endParaRPr>
          </a:p>
          <a:p>
            <a:pPr>
              <a:lnSpc>
                <a:spcPct val="210000"/>
              </a:lnSpc>
            </a:pPr>
            <a:r>
              <a:rPr lang="zh-CN" altLang="en-US">
                <a:sym typeface="+mn-ea"/>
              </a:rPr>
              <a:t>后台服务器</a:t>
            </a:r>
            <a:endParaRPr lang="zh-CN" altLang="en-US">
              <a:sym typeface="+mn-ea"/>
            </a:endParaRPr>
          </a:p>
          <a:p>
            <a:endParaRPr lang="zh-CN" altLang="en-US"/>
          </a:p>
        </p:txBody>
      </p:sp>
      <p:sp>
        <p:nvSpPr>
          <p:cNvPr id="2" name="文本框 1"/>
          <p:cNvSpPr txBox="1"/>
          <p:nvPr/>
        </p:nvSpPr>
        <p:spPr>
          <a:xfrm>
            <a:off x="3212465" y="1630045"/>
            <a:ext cx="1325880" cy="447675"/>
          </a:xfrm>
          <a:prstGeom prst="rect">
            <a:avLst/>
          </a:prstGeom>
          <a:noFill/>
        </p:spPr>
        <p:txBody>
          <a:bodyPr wrap="none" rtlCol="0" anchor="t">
            <a:spAutoFit/>
          </a:bodyPr>
          <a:p>
            <a:pPr algn="l">
              <a:lnSpc>
                <a:spcPct val="130000"/>
              </a:lnSpc>
            </a:pPr>
            <a:r>
              <a:rPr lang="zh-CN" altLang="en-US" dirty="0" smtClean="0">
                <a:latin typeface="Arial" panose="02080604020202020204" charset="0"/>
                <a:ea typeface="微软雅黑" panose="020B0503020204020204" pitchFamily="34" charset="-122"/>
                <a:sym typeface="+mn-ea"/>
              </a:rPr>
              <a:t>总体结构图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216535" y="885190"/>
            <a:ext cx="3341370" cy="5871210"/>
          </a:xfrm>
          <a:prstGeom prst="rect">
            <a:avLst/>
          </a:prstGeom>
        </p:spPr>
      </p:pic>
      <p:grpSp>
        <p:nvGrpSpPr>
          <p:cNvPr id="16" name="组合 15"/>
          <p:cNvGrpSpPr/>
          <p:nvPr/>
        </p:nvGrpSpPr>
        <p:grpSpPr>
          <a:xfrm rot="0">
            <a:off x="3794125" y="822960"/>
            <a:ext cx="2581275" cy="2434590"/>
            <a:chOff x="5891502" y="1741431"/>
            <a:chExt cx="1885360" cy="1885360"/>
          </a:xfrm>
        </p:grpSpPr>
        <p:sp>
          <p:nvSpPr>
            <p:cNvPr id="14" name="椭圆 13"/>
            <p:cNvSpPr/>
            <p:nvPr/>
          </p:nvSpPr>
          <p:spPr>
            <a:xfrm>
              <a:off x="5975843" y="1830303"/>
              <a:ext cx="1701041" cy="1709732"/>
            </a:xfrm>
            <a:prstGeom prst="ellipse">
              <a:avLst/>
            </a:prstGeom>
            <a:blipFill rotWithShape="1">
              <a:blip r:embed="rId2"/>
              <a:stretch>
                <a:fillRect l="3000" t="-24000" r="-16000" b="-15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5" name="椭圆 14"/>
            <p:cNvSpPr/>
            <p:nvPr/>
          </p:nvSpPr>
          <p:spPr>
            <a:xfrm>
              <a:off x="5891502" y="17414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30" name="组合 29"/>
          <p:cNvGrpSpPr/>
          <p:nvPr/>
        </p:nvGrpSpPr>
        <p:grpSpPr>
          <a:xfrm rot="0">
            <a:off x="3890645" y="3640455"/>
            <a:ext cx="2418080" cy="2237740"/>
            <a:chOff x="5938887" y="1794331"/>
            <a:chExt cx="1885360" cy="1885360"/>
          </a:xfrm>
        </p:grpSpPr>
        <p:sp>
          <p:nvSpPr>
            <p:cNvPr id="31" name="椭圆 30"/>
            <p:cNvSpPr/>
            <p:nvPr/>
          </p:nvSpPr>
          <p:spPr>
            <a:xfrm>
              <a:off x="6046237" y="1903611"/>
              <a:ext cx="1651241" cy="1666801"/>
            </a:xfrm>
            <a:prstGeom prst="ellipse">
              <a:avLst/>
            </a:prstGeom>
            <a:blipFill rotWithShape="1">
              <a:blip r:embed="rId3"/>
              <a:stretch>
                <a:fillRect l="3000" t="-24000" r="-16000" b="-15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32" name="椭圆 31"/>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23" name="组合 22"/>
          <p:cNvGrpSpPr/>
          <p:nvPr/>
        </p:nvGrpSpPr>
        <p:grpSpPr>
          <a:xfrm rot="0">
            <a:off x="6370955" y="1699260"/>
            <a:ext cx="2807970" cy="2740025"/>
            <a:chOff x="5938887" y="1794331"/>
            <a:chExt cx="1885360" cy="1885360"/>
          </a:xfrm>
        </p:grpSpPr>
        <p:sp>
          <p:nvSpPr>
            <p:cNvPr id="24" name="椭圆 23"/>
            <p:cNvSpPr>
              <a:spLocks noChangeAspect="1"/>
            </p:cNvSpPr>
            <p:nvPr/>
          </p:nvSpPr>
          <p:spPr>
            <a:xfrm>
              <a:off x="6043771" y="1888271"/>
              <a:ext cx="1676444" cy="1697916"/>
            </a:xfrm>
            <a:prstGeom prst="ellipse">
              <a:avLst/>
            </a:prstGeom>
            <a:blipFill rotWithShape="1">
              <a:blip r:embed="rId4"/>
              <a:stretch>
                <a:fillRect l="-2000" t="-50000" r="-3000" b="-31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25" name="椭圆 24"/>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17" name="组合 16"/>
          <p:cNvGrpSpPr/>
          <p:nvPr/>
        </p:nvGrpSpPr>
        <p:grpSpPr>
          <a:xfrm rot="0">
            <a:off x="6292850" y="4652645"/>
            <a:ext cx="2382520" cy="2185035"/>
            <a:chOff x="5938887" y="1794331"/>
            <a:chExt cx="1885360" cy="1885360"/>
          </a:xfrm>
        </p:grpSpPr>
        <p:sp>
          <p:nvSpPr>
            <p:cNvPr id="18" name="椭圆 17"/>
            <p:cNvSpPr/>
            <p:nvPr/>
          </p:nvSpPr>
          <p:spPr>
            <a:xfrm>
              <a:off x="6016859" y="1886847"/>
              <a:ext cx="1707584" cy="1706076"/>
            </a:xfrm>
            <a:prstGeom prst="ellipse">
              <a:avLst/>
            </a:prstGeom>
            <a:blipFill rotWithShape="1">
              <a:blip r:embed="rId5"/>
              <a:stretch>
                <a:fillRect l="-1000" t="-40000" r="-1000" b="-32000"/>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sp>
          <p:nvSpPr>
            <p:cNvPr id="19" name="椭圆 18"/>
            <p:cNvSpPr/>
            <p:nvPr/>
          </p:nvSpPr>
          <p:spPr>
            <a:xfrm>
              <a:off x="5938887" y="1794331"/>
              <a:ext cx="1885360" cy="1885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grpSp>
      <p:sp>
        <p:nvSpPr>
          <p:cNvPr id="20" name="MH_Other_2"/>
          <p:cNvSpPr/>
          <p:nvPr/>
        </p:nvSpPr>
        <p:spPr>
          <a:xfrm>
            <a:off x="7317105" y="1924050"/>
            <a:ext cx="172720" cy="16256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MH_Other_6"/>
          <p:cNvSpPr/>
          <p:nvPr/>
        </p:nvSpPr>
        <p:spPr>
          <a:xfrm>
            <a:off x="8065135" y="737870"/>
            <a:ext cx="116840" cy="11049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7" name="MH_Other_7"/>
          <p:cNvSpPr/>
          <p:nvPr/>
        </p:nvSpPr>
        <p:spPr>
          <a:xfrm>
            <a:off x="8297545" y="407670"/>
            <a:ext cx="172720" cy="16256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8" name="MH_Other_8"/>
          <p:cNvSpPr/>
          <p:nvPr/>
        </p:nvSpPr>
        <p:spPr>
          <a:xfrm>
            <a:off x="7903845" y="379095"/>
            <a:ext cx="132080" cy="12446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3" name="MH_Other_9"/>
          <p:cNvSpPr/>
          <p:nvPr/>
        </p:nvSpPr>
        <p:spPr>
          <a:xfrm>
            <a:off x="7385685" y="1805305"/>
            <a:ext cx="139700" cy="130810"/>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4" name="MH_Other_11"/>
          <p:cNvSpPr/>
          <p:nvPr/>
        </p:nvSpPr>
        <p:spPr>
          <a:xfrm>
            <a:off x="7145020" y="1805305"/>
            <a:ext cx="83820" cy="7747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5" name="MH_Other_5"/>
          <p:cNvSpPr/>
          <p:nvPr/>
        </p:nvSpPr>
        <p:spPr>
          <a:xfrm>
            <a:off x="6684010" y="1419860"/>
            <a:ext cx="96520" cy="8953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3" name="MH_Other_2"/>
          <p:cNvSpPr/>
          <p:nvPr/>
        </p:nvSpPr>
        <p:spPr>
          <a:xfrm>
            <a:off x="6948805" y="4433570"/>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4" name="MH_Other_6"/>
          <p:cNvSpPr/>
          <p:nvPr/>
        </p:nvSpPr>
        <p:spPr>
          <a:xfrm>
            <a:off x="7823200" y="1012825"/>
            <a:ext cx="165100" cy="154940"/>
          </a:xfrm>
          <a:prstGeom prst="ellipse">
            <a:avLst/>
          </a:prstGeom>
          <a:noFill/>
          <a:ln w="6350">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5" name="MH_Other_7"/>
          <p:cNvSpPr/>
          <p:nvPr/>
        </p:nvSpPr>
        <p:spPr>
          <a:xfrm>
            <a:off x="8060055" y="654685"/>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6" name="MH_Other_8"/>
          <p:cNvSpPr/>
          <p:nvPr/>
        </p:nvSpPr>
        <p:spPr>
          <a:xfrm>
            <a:off x="7663180" y="64706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7" name="MH_Other_9"/>
          <p:cNvSpPr/>
          <p:nvPr/>
        </p:nvSpPr>
        <p:spPr>
          <a:xfrm>
            <a:off x="7270115" y="644525"/>
            <a:ext cx="139700" cy="13081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8" name="MH_Other_2"/>
          <p:cNvSpPr/>
          <p:nvPr/>
        </p:nvSpPr>
        <p:spPr>
          <a:xfrm>
            <a:off x="7977505" y="1503045"/>
            <a:ext cx="76200" cy="762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9" name="MH_Other_2"/>
          <p:cNvSpPr/>
          <p:nvPr/>
        </p:nvSpPr>
        <p:spPr>
          <a:xfrm>
            <a:off x="8747760" y="2362835"/>
            <a:ext cx="172720" cy="16256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0" name="MH_Other_3"/>
          <p:cNvSpPr/>
          <p:nvPr/>
        </p:nvSpPr>
        <p:spPr>
          <a:xfrm>
            <a:off x="8008620" y="2140585"/>
            <a:ext cx="172720" cy="1625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1" name="MH_Other_5"/>
          <p:cNvSpPr/>
          <p:nvPr/>
        </p:nvSpPr>
        <p:spPr>
          <a:xfrm>
            <a:off x="8135620" y="4303395"/>
            <a:ext cx="90170" cy="8382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2" name="MH_Other_7"/>
          <p:cNvSpPr/>
          <p:nvPr/>
        </p:nvSpPr>
        <p:spPr>
          <a:xfrm>
            <a:off x="8225155" y="4416425"/>
            <a:ext cx="172720" cy="16256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3" name="MH_Other_8"/>
          <p:cNvSpPr/>
          <p:nvPr/>
        </p:nvSpPr>
        <p:spPr>
          <a:xfrm>
            <a:off x="7831455" y="4387850"/>
            <a:ext cx="132080" cy="124460"/>
          </a:xfrm>
          <a:prstGeom prst="ellipse">
            <a:avLst/>
          </a:prstGeom>
          <a:noFill/>
          <a:ln w="6350">
            <a:solidFill>
              <a:schemeClr val="accent1">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4" name="MH_Other_10"/>
          <p:cNvSpPr/>
          <p:nvPr/>
        </p:nvSpPr>
        <p:spPr>
          <a:xfrm>
            <a:off x="7625080" y="2072640"/>
            <a:ext cx="88900" cy="8382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5" name="MH_Other_11"/>
          <p:cNvSpPr/>
          <p:nvPr/>
        </p:nvSpPr>
        <p:spPr>
          <a:xfrm>
            <a:off x="7032625" y="518160"/>
            <a:ext cx="83820" cy="7747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6" name="MH_Other_5"/>
          <p:cNvSpPr/>
          <p:nvPr/>
        </p:nvSpPr>
        <p:spPr>
          <a:xfrm>
            <a:off x="6524625" y="1953895"/>
            <a:ext cx="96520" cy="89535"/>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7" name="MH_Other_6"/>
          <p:cNvSpPr/>
          <p:nvPr/>
        </p:nvSpPr>
        <p:spPr>
          <a:xfrm>
            <a:off x="7618095" y="772795"/>
            <a:ext cx="165100" cy="154940"/>
          </a:xfrm>
          <a:prstGeom prst="ellipse">
            <a:avLst/>
          </a:prstGeom>
          <a:noFill/>
          <a:ln w="6350">
            <a:solidFill>
              <a:schemeClr val="accent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8" name="MH_Other_8"/>
          <p:cNvSpPr/>
          <p:nvPr/>
        </p:nvSpPr>
        <p:spPr>
          <a:xfrm>
            <a:off x="7415530" y="65214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9" name="MH_Other_9"/>
          <p:cNvSpPr/>
          <p:nvPr/>
        </p:nvSpPr>
        <p:spPr>
          <a:xfrm>
            <a:off x="6976745" y="2053590"/>
            <a:ext cx="139700" cy="13081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0" name="MH_Other_11"/>
          <p:cNvSpPr/>
          <p:nvPr/>
        </p:nvSpPr>
        <p:spPr>
          <a:xfrm>
            <a:off x="8155305" y="1228090"/>
            <a:ext cx="116840" cy="11049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1" name="MH_Other_12"/>
          <p:cNvSpPr/>
          <p:nvPr/>
        </p:nvSpPr>
        <p:spPr>
          <a:xfrm>
            <a:off x="7026275" y="4356735"/>
            <a:ext cx="76200" cy="76200"/>
          </a:xfrm>
          <a:prstGeom prst="ellipse">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2" name="MH_Other_3"/>
          <p:cNvSpPr/>
          <p:nvPr/>
        </p:nvSpPr>
        <p:spPr>
          <a:xfrm>
            <a:off x="7653655" y="1205230"/>
            <a:ext cx="243840" cy="231140"/>
          </a:xfrm>
          <a:prstGeom prst="ellipse">
            <a:avLst/>
          </a:prstGeom>
          <a:no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3" name="MH_Other_6"/>
          <p:cNvSpPr/>
          <p:nvPr/>
        </p:nvSpPr>
        <p:spPr>
          <a:xfrm>
            <a:off x="7519035" y="2035175"/>
            <a:ext cx="165100" cy="154940"/>
          </a:xfrm>
          <a:prstGeom prst="ellipse">
            <a:avLst/>
          </a:prstGeom>
          <a:noFill/>
          <a:ln w="6350">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4" name="MH_Other_7"/>
          <p:cNvSpPr/>
          <p:nvPr/>
        </p:nvSpPr>
        <p:spPr>
          <a:xfrm>
            <a:off x="7755890" y="1677035"/>
            <a:ext cx="243840" cy="23114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5" name="MH_Other_8"/>
          <p:cNvSpPr/>
          <p:nvPr/>
        </p:nvSpPr>
        <p:spPr>
          <a:xfrm>
            <a:off x="7359015" y="1669415"/>
            <a:ext cx="186690" cy="175260"/>
          </a:xfrm>
          <a:prstGeom prst="ellipse">
            <a:avLst/>
          </a:prstGeom>
          <a:solidFill>
            <a:schemeClr val="accent1">
              <a:lumMod val="40000"/>
              <a:lumOff val="6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6" name="MH_Other_10"/>
          <p:cNvSpPr/>
          <p:nvPr/>
        </p:nvSpPr>
        <p:spPr>
          <a:xfrm>
            <a:off x="7415530" y="1424940"/>
            <a:ext cx="125730" cy="119380"/>
          </a:xfrm>
          <a:prstGeom prst="ellipse">
            <a:avLst/>
          </a:prstGeom>
          <a:no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8" name="MH_Other_2"/>
          <p:cNvSpPr/>
          <p:nvPr/>
        </p:nvSpPr>
        <p:spPr>
          <a:xfrm>
            <a:off x="7939405" y="4576445"/>
            <a:ext cx="76200" cy="76200"/>
          </a:xfrm>
          <a:prstGeom prst="ellipse">
            <a:avLst/>
          </a:prstGeom>
          <a:solidFill>
            <a:schemeClr val="accent1">
              <a:lumMod val="60000"/>
              <a:lumOff val="4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5" name="图片 4" descr="截屏_20160728_171311"/>
          <p:cNvPicPr>
            <a:picLocks noChangeAspect="1"/>
          </p:cNvPicPr>
          <p:nvPr/>
        </p:nvPicPr>
        <p:blipFill>
          <a:blip r:embed="rId6"/>
          <a:stretch>
            <a:fillRect/>
          </a:stretch>
        </p:blipFill>
        <p:spPr>
          <a:xfrm>
            <a:off x="381635" y="1699895"/>
            <a:ext cx="3009900" cy="4081780"/>
          </a:xfrm>
          <a:prstGeom prst="rect">
            <a:avLst/>
          </a:prstGeom>
        </p:spPr>
      </p:pic>
      <p:sp>
        <p:nvSpPr>
          <p:cNvPr id="71" name="MH_Other_2"/>
          <p:cNvSpPr/>
          <p:nvPr/>
        </p:nvSpPr>
        <p:spPr>
          <a:xfrm>
            <a:off x="7214235" y="621030"/>
            <a:ext cx="102870" cy="96520"/>
          </a:xfrm>
          <a:prstGeom prst="ellipse">
            <a:avLst/>
          </a:prstGeom>
          <a:solidFill>
            <a:schemeClr val="accent1">
              <a:lumMod val="20000"/>
              <a:lumOff val="80000"/>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7" name="文本框 66"/>
          <p:cNvSpPr txBox="1"/>
          <p:nvPr/>
        </p:nvSpPr>
        <p:spPr>
          <a:xfrm>
            <a:off x="6438900" y="456565"/>
            <a:ext cx="1381760" cy="368300"/>
          </a:xfrm>
          <a:prstGeom prst="rect">
            <a:avLst/>
          </a:prstGeom>
          <a:noFill/>
        </p:spPr>
        <p:txBody>
          <a:bodyPr wrap="none" rtlCol="0" anchor="t">
            <a:spAutoFit/>
          </a:bodyPr>
          <a:p>
            <a:r>
              <a:rPr lang="en-US" altLang="zh-CN" b="1">
                <a:sym typeface="+mn-ea"/>
              </a:rPr>
              <a:t>----</a:t>
            </a:r>
            <a:r>
              <a:rPr lang="zh-CN" altLang="en-US" b="1">
                <a:sym typeface="+mn-ea"/>
              </a:rPr>
              <a:t>软件设计</a:t>
            </a:r>
            <a:endParaRPr lang="zh-CN" altLang="en-US" b="1"/>
          </a:p>
        </p:txBody>
      </p:sp>
      <p:sp>
        <p:nvSpPr>
          <p:cNvPr id="9" name="椭圆 8"/>
          <p:cNvSpPr/>
          <p:nvPr/>
        </p:nvSpPr>
        <p:spPr>
          <a:xfrm>
            <a:off x="2644140" y="5116830"/>
            <a:ext cx="106680" cy="115570"/>
          </a:xfrm>
          <a:prstGeom prst="ellipse">
            <a:avLst/>
          </a:prstGeom>
          <a:solidFill>
            <a:schemeClr val="tx1">
              <a:lumMod val="95000"/>
              <a:lumOff val="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0" name="椭圆 9"/>
          <p:cNvSpPr/>
          <p:nvPr/>
        </p:nvSpPr>
        <p:spPr>
          <a:xfrm>
            <a:off x="2750820" y="4356735"/>
            <a:ext cx="140970" cy="15367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1" name="椭圆 10"/>
          <p:cNvSpPr/>
          <p:nvPr/>
        </p:nvSpPr>
        <p:spPr>
          <a:xfrm>
            <a:off x="1461135" y="5548630"/>
            <a:ext cx="116840" cy="7620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椭圆 7"/>
          <p:cNvSpPr/>
          <p:nvPr/>
        </p:nvSpPr>
        <p:spPr>
          <a:xfrm>
            <a:off x="1967230" y="5232400"/>
            <a:ext cx="76200" cy="127000"/>
          </a:xfrm>
          <a:prstGeom prst="ellipse">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ea typeface="方正兰亭细黑_GBK" panose="02000000000000000000" pitchFamily="2" charset="-122"/>
            </a:endParaRPr>
          </a:p>
        </p:txBody>
      </p:sp>
      <p:cxnSp>
        <p:nvCxnSpPr>
          <p:cNvPr id="13" name="直接连接符 12"/>
          <p:cNvCxnSpPr>
            <a:stCxn id="9" idx="7"/>
            <a:endCxn id="15" idx="3"/>
          </p:cNvCxnSpPr>
          <p:nvPr/>
        </p:nvCxnSpPr>
        <p:spPr>
          <a:xfrm flipV="1">
            <a:off x="2734945" y="2901315"/>
            <a:ext cx="1437005" cy="22326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6"/>
            <a:endCxn id="25" idx="2"/>
          </p:cNvCxnSpPr>
          <p:nvPr/>
        </p:nvCxnSpPr>
        <p:spPr>
          <a:xfrm flipV="1">
            <a:off x="2891491" y="3069812"/>
            <a:ext cx="3479165" cy="13639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7"/>
          </p:cNvCxnSpPr>
          <p:nvPr/>
        </p:nvCxnSpPr>
        <p:spPr>
          <a:xfrm flipV="1">
            <a:off x="1560830" y="5045075"/>
            <a:ext cx="2316480" cy="51498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5"/>
          </p:cNvCxnSpPr>
          <p:nvPr/>
        </p:nvCxnSpPr>
        <p:spPr>
          <a:xfrm>
            <a:off x="2032000" y="5340985"/>
            <a:ext cx="4480560" cy="1045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advTm="1000">
        <p:fad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nodeType="withEffect">
                                  <p:stCondLst>
                                    <p:cond delay="75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8" fill="hold" nodeType="withEffect">
                                  <p:stCondLst>
                                    <p:cond delay="200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22" presetClass="entr" presetSubtype="8" fill="hold"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rot="16200000">
            <a:off x="341630" y="1423035"/>
            <a:ext cx="4940300" cy="397129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22" name="矩形 21"/>
          <p:cNvSpPr/>
          <p:nvPr/>
        </p:nvSpPr>
        <p:spPr>
          <a:xfrm rot="16200000">
            <a:off x="580390" y="1752600"/>
            <a:ext cx="4415155" cy="3275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pic>
        <p:nvPicPr>
          <p:cNvPr id="10" name="图片 9" descr="截屏_20160731_150551"/>
          <p:cNvPicPr>
            <a:picLocks noChangeAspect="1"/>
          </p:cNvPicPr>
          <p:nvPr/>
        </p:nvPicPr>
        <p:blipFill>
          <a:blip r:embed="rId1"/>
          <a:stretch>
            <a:fillRect/>
          </a:stretch>
        </p:blipFill>
        <p:spPr>
          <a:xfrm>
            <a:off x="1384935" y="1289050"/>
            <a:ext cx="2769870" cy="4185920"/>
          </a:xfrm>
          <a:prstGeom prst="rect">
            <a:avLst/>
          </a:prstGeom>
        </p:spPr>
      </p:pic>
      <p:sp>
        <p:nvSpPr>
          <p:cNvPr id="11" name="文本框 10"/>
          <p:cNvSpPr txBox="1"/>
          <p:nvPr/>
        </p:nvSpPr>
        <p:spPr>
          <a:xfrm>
            <a:off x="4033970" y="642029"/>
            <a:ext cx="4592691" cy="640080"/>
          </a:xfrm>
          <a:prstGeom prst="rect">
            <a:avLst/>
          </a:prstGeom>
          <a:noFill/>
        </p:spPr>
        <p:txBody>
          <a:bodyPr wrap="square" rtlCol="0">
            <a:spAutoFit/>
          </a:bodyPr>
          <a:p>
            <a:pPr algn="ctr">
              <a:lnSpc>
                <a:spcPct val="150000"/>
              </a:lnSpc>
            </a:pPr>
            <a:r>
              <a:rPr lang="en-US" altLang="da-DK" sz="2400" b="1" dirty="0" smtClean="0">
                <a:effectLst>
                  <a:outerShdw blurRad="38100" dist="19050" dir="2700000" algn="tl" rotWithShape="0">
                    <a:schemeClr val="dk1">
                      <a:alpha val="40000"/>
                    </a:schemeClr>
                  </a:outerShdw>
                </a:effectLst>
                <a:sym typeface="+mn-ea"/>
              </a:rPr>
              <a:t>       </a:t>
            </a:r>
            <a:r>
              <a:rPr lang="da-DK" altLang="zh-CN" sz="2400" b="1" dirty="0" smtClean="0">
                <a:effectLst>
                  <a:outerShdw blurRad="38100" dist="19050" dir="2700000" algn="tl" rotWithShape="0">
                    <a:schemeClr val="dk1">
                      <a:alpha val="40000"/>
                    </a:schemeClr>
                  </a:outerShdw>
                </a:effectLst>
                <a:sym typeface="+mn-ea"/>
              </a:rPr>
              <a:t>教你戒烟的打火机</a:t>
            </a:r>
            <a:endParaRPr lang="en-US" altLang="zh-CN" sz="24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5466080" y="2193290"/>
            <a:ext cx="2799080" cy="2377440"/>
          </a:xfrm>
          <a:prstGeom prst="rect">
            <a:avLst/>
          </a:prstGeom>
          <a:noFill/>
        </p:spPr>
        <p:txBody>
          <a:bodyPr wrap="square" rtlCol="0">
            <a:spAutoFit/>
          </a:bodyPr>
          <a:p>
            <a:pPr marL="285750" indent="-285750">
              <a:lnSpc>
                <a:spcPct val="250000"/>
              </a:lnSpc>
              <a:buFont typeface="Wingdings" panose="05000000000000000000" charset="2"/>
              <a:buChar char="u"/>
            </a:pPr>
            <a:r>
              <a:rPr lang="zh-CN" altLang="en-US" sz="2000">
                <a:sym typeface="+mn-ea"/>
              </a:rPr>
              <a:t>查看吸烟数据</a:t>
            </a:r>
            <a:endParaRPr lang="zh-CN" altLang="en-US" sz="2000">
              <a:sym typeface="+mn-ea"/>
            </a:endParaRPr>
          </a:p>
          <a:p>
            <a:pPr marL="285750" indent="-285750">
              <a:lnSpc>
                <a:spcPct val="250000"/>
              </a:lnSpc>
              <a:buFont typeface="Wingdings" panose="05000000000000000000" charset="2"/>
              <a:buChar char="u"/>
            </a:pPr>
            <a:r>
              <a:rPr lang="zh-CN" altLang="en-US" sz="2000">
                <a:sym typeface="+mn-ea"/>
              </a:rPr>
              <a:t>制定吸烟计划                </a:t>
            </a:r>
            <a:endParaRPr lang="zh-CN" altLang="en-US" sz="2000">
              <a:sym typeface="+mn-ea"/>
            </a:endParaRPr>
          </a:p>
          <a:p>
            <a:pPr marL="285750" indent="-285750">
              <a:lnSpc>
                <a:spcPct val="250000"/>
              </a:lnSpc>
              <a:buFont typeface="Wingdings" panose="05000000000000000000" charset="2"/>
              <a:buChar char="u"/>
            </a:pPr>
            <a:r>
              <a:rPr lang="zh-CN" altLang="en-US" sz="2000">
                <a:sym typeface="+mn-ea"/>
              </a:rPr>
              <a:t>新闻消息推送</a:t>
            </a:r>
            <a:endParaRPr lang="zh-CN" altLang="en-US" sz="2000">
              <a:sym typeface="+mn-ea"/>
            </a:endParaRPr>
          </a:p>
        </p:txBody>
      </p:sp>
      <p:sp>
        <p:nvSpPr>
          <p:cNvPr id="14" name="文本框 13"/>
          <p:cNvSpPr txBox="1"/>
          <p:nvPr/>
        </p:nvSpPr>
        <p:spPr>
          <a:xfrm>
            <a:off x="5320665" y="1511300"/>
            <a:ext cx="3289935" cy="460375"/>
          </a:xfrm>
          <a:prstGeom prst="rect">
            <a:avLst/>
          </a:prstGeom>
          <a:noFill/>
        </p:spPr>
        <p:txBody>
          <a:bodyPr wrap="square" rtlCol="0">
            <a:spAutoFit/>
          </a:bodyPr>
          <a:p>
            <a:r>
              <a:rPr lang="en-US" altLang="zh-CN" sz="2400"/>
              <a:t>               </a:t>
            </a:r>
            <a:r>
              <a:rPr lang="en-US" altLang="zh-CN" sz="2400" b="1"/>
              <a:t>----  </a:t>
            </a:r>
            <a:r>
              <a:rPr lang="en-US" altLang="zh-CN" sz="2000" b="1"/>
              <a:t> </a:t>
            </a:r>
            <a:r>
              <a:rPr lang="zh-CN" altLang="en-US" sz="2000" b="1"/>
              <a:t>微信公众号</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Effect transition="in" filter="fade">
                                      <p:cBhvr>
                                        <p:cTn id="14" dur="1000"/>
                                        <p:tgtEl>
                                          <p:spTgt spid="22"/>
                                        </p:tgtEl>
                                      </p:cBhvr>
                                    </p:animEffect>
                                  </p:childTnLst>
                                </p:cTn>
                              </p:par>
                              <p:par>
                                <p:cTn id="15" presetID="2" presetClass="entr" presetSubtype="1" fill="hold" grpId="0" nodeType="withEffect">
                                  <p:stCondLst>
                                    <p:cond delay="0"/>
                                  </p:stCondLst>
                                  <p:iterate type="lt">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2" grpId="0" bldLvl="0" animBg="1"/>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3288324" y="2476408"/>
            <a:ext cx="2561905" cy="256190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矩形 7"/>
          <p:cNvSpPr/>
          <p:nvPr/>
        </p:nvSpPr>
        <p:spPr>
          <a:xfrm rot="2700000">
            <a:off x="2880518" y="2057499"/>
            <a:ext cx="3377517" cy="33775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矩形 8"/>
          <p:cNvSpPr/>
          <p:nvPr/>
        </p:nvSpPr>
        <p:spPr>
          <a:xfrm rot="2700000">
            <a:off x="2013752" y="1208210"/>
            <a:ext cx="5111048" cy="51110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nvGrpSpPr>
          <p:cNvPr id="3" name="组合 2"/>
          <p:cNvGrpSpPr/>
          <p:nvPr/>
        </p:nvGrpSpPr>
        <p:grpSpPr>
          <a:xfrm>
            <a:off x="698492" y="3669234"/>
            <a:ext cx="1269605" cy="189000"/>
            <a:chOff x="931322" y="3749312"/>
            <a:chExt cx="1692807" cy="252000"/>
          </a:xfrm>
        </p:grpSpPr>
        <p:sp>
          <p:nvSpPr>
            <p:cNvPr id="10" name="矩形 9"/>
            <p:cNvSpPr/>
            <p:nvPr/>
          </p:nvSpPr>
          <p:spPr>
            <a:xfrm rot="2700000">
              <a:off x="2372129" y="3749312"/>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3" name="矩形 12"/>
            <p:cNvSpPr/>
            <p:nvPr/>
          </p:nvSpPr>
          <p:spPr>
            <a:xfrm rot="2700000">
              <a:off x="1867281" y="3785312"/>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4" name="矩形 13"/>
            <p:cNvSpPr/>
            <p:nvPr/>
          </p:nvSpPr>
          <p:spPr>
            <a:xfrm rot="2700000">
              <a:off x="931322" y="3839312"/>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grpSp>
        <p:nvGrpSpPr>
          <p:cNvPr id="2" name="组合 1"/>
          <p:cNvGrpSpPr/>
          <p:nvPr/>
        </p:nvGrpSpPr>
        <p:grpSpPr>
          <a:xfrm>
            <a:off x="7189849" y="3669234"/>
            <a:ext cx="1277340" cy="189000"/>
            <a:chOff x="9567839" y="3749312"/>
            <a:chExt cx="1703120" cy="252000"/>
          </a:xfrm>
        </p:grpSpPr>
        <p:sp>
          <p:nvSpPr>
            <p:cNvPr id="11" name="矩形 10"/>
            <p:cNvSpPr/>
            <p:nvPr/>
          </p:nvSpPr>
          <p:spPr>
            <a:xfrm rot="2700000">
              <a:off x="9567839" y="3749312"/>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2" name="矩形 11"/>
            <p:cNvSpPr/>
            <p:nvPr/>
          </p:nvSpPr>
          <p:spPr>
            <a:xfrm rot="2700000">
              <a:off x="10173716" y="3785312"/>
              <a:ext cx="180000"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15" name="矩形 14"/>
            <p:cNvSpPr/>
            <p:nvPr/>
          </p:nvSpPr>
          <p:spPr>
            <a:xfrm rot="2700000">
              <a:off x="11198959" y="3839312"/>
              <a:ext cx="7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16" name="文本框 15"/>
          <p:cNvSpPr txBox="1"/>
          <p:nvPr/>
        </p:nvSpPr>
        <p:spPr>
          <a:xfrm rot="18900000">
            <a:off x="1877060" y="1991995"/>
            <a:ext cx="1908810" cy="914400"/>
          </a:xfrm>
          <a:prstGeom prst="rect">
            <a:avLst/>
          </a:prstGeom>
          <a:noFill/>
        </p:spPr>
        <p:txBody>
          <a:bodyPr wrap="square" rtlCol="0">
            <a:spAutoFit/>
          </a:bodyPr>
          <a:lstStyle/>
          <a:p>
            <a:pPr algn="just">
              <a:lnSpc>
                <a:spcPct val="150000"/>
              </a:lnSpc>
            </a:pPr>
            <a:r>
              <a:rPr lang="zh-CN" altLang="en-US">
                <a:sym typeface="+mn-ea"/>
              </a:rPr>
              <a:t>控制和通信模块：CC2541芯片</a:t>
            </a:r>
            <a:endParaRPr lang="zh-CN" altLang="en-US" dirty="0" smtClean="0">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rot="2700000">
            <a:off x="4796790" y="2138045"/>
            <a:ext cx="2964180" cy="914400"/>
          </a:xfrm>
          <a:prstGeom prst="rect">
            <a:avLst/>
          </a:prstGeom>
          <a:noFill/>
        </p:spPr>
        <p:txBody>
          <a:bodyPr wrap="square" rtlCol="0">
            <a:spAutoFit/>
          </a:bodyPr>
          <a:lstStyle/>
          <a:p>
            <a:pPr algn="just">
              <a:lnSpc>
                <a:spcPct val="150000"/>
              </a:lnSpc>
            </a:pPr>
            <a:r>
              <a:rPr lang="zh-CN" altLang="en-US">
                <a:sym typeface="+mn-ea"/>
              </a:rPr>
              <a:t>点火模块：TTP223电容式触摸开关、电子点火装置</a:t>
            </a:r>
            <a:endParaRPr lang="zh-CN" altLang="en-US" dirty="0" smtClean="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rot="2700000">
            <a:off x="1787525" y="4723765"/>
            <a:ext cx="2423160" cy="914400"/>
          </a:xfrm>
          <a:prstGeom prst="rect">
            <a:avLst/>
          </a:prstGeom>
          <a:noFill/>
        </p:spPr>
        <p:txBody>
          <a:bodyPr wrap="square" rtlCol="0">
            <a:spAutoFit/>
          </a:bodyPr>
          <a:lstStyle/>
          <a:p>
            <a:pPr algn="just">
              <a:lnSpc>
                <a:spcPct val="150000"/>
              </a:lnSpc>
            </a:pPr>
            <a:r>
              <a:rPr lang="zh-CN" altLang="en-US">
                <a:sym typeface="+mn-ea"/>
              </a:rPr>
              <a:t>气体检测模块：MQ-2气体传感器</a:t>
            </a:r>
            <a:endParaRPr lang="en-US" altLang="zh-CN" dirty="0" smtClean="0">
              <a:latin typeface="微软雅黑" panose="020B0503020204020204" pitchFamily="34" charset="-122"/>
              <a:ea typeface="微软雅黑" panose="020B0503020204020204" pitchFamily="34" charset="-122"/>
            </a:endParaRPr>
          </a:p>
        </p:txBody>
      </p:sp>
      <p:sp>
        <p:nvSpPr>
          <p:cNvPr id="19" name="文本框 18"/>
          <p:cNvSpPr txBox="1"/>
          <p:nvPr/>
        </p:nvSpPr>
        <p:spPr>
          <a:xfrm rot="18900000">
            <a:off x="4970780" y="4794885"/>
            <a:ext cx="2200275" cy="914400"/>
          </a:xfrm>
          <a:prstGeom prst="rect">
            <a:avLst/>
          </a:prstGeom>
          <a:noFill/>
        </p:spPr>
        <p:txBody>
          <a:bodyPr wrap="square" rtlCol="0">
            <a:spAutoFit/>
          </a:bodyPr>
          <a:lstStyle/>
          <a:p>
            <a:pPr algn="just">
              <a:lnSpc>
                <a:spcPct val="150000"/>
              </a:lnSpc>
            </a:pPr>
            <a:r>
              <a:rPr lang="zh-CN" altLang="en-US">
                <a:sym typeface="+mn-ea"/>
              </a:rPr>
              <a:t>显示模块：有机发光二极管（OLED）</a:t>
            </a:r>
            <a:endParaRPr lang="zh-CN" altLang="en-US" dirty="0" smtClean="0">
              <a:latin typeface="微软雅黑" panose="020B0503020204020204" pitchFamily="34" charset="-122"/>
              <a:ea typeface="微软雅黑" panose="020B0503020204020204" pitchFamily="34" charset="-122"/>
              <a:sym typeface="+mn-ea"/>
            </a:endParaRPr>
          </a:p>
        </p:txBody>
      </p:sp>
      <p:grpSp>
        <p:nvGrpSpPr>
          <p:cNvPr id="22" name="组合 21"/>
          <p:cNvGrpSpPr/>
          <p:nvPr/>
        </p:nvGrpSpPr>
        <p:grpSpPr>
          <a:xfrm>
            <a:off x="3443282" y="2250621"/>
            <a:ext cx="2251988" cy="3081516"/>
            <a:chOff x="4591043" y="1857828"/>
            <a:chExt cx="3002651" cy="4108688"/>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91043" y="1857828"/>
              <a:ext cx="3002651" cy="4108688"/>
            </a:xfrm>
            <a:prstGeom prst="rect">
              <a:avLst/>
            </a:prstGeom>
          </p:spPr>
        </p:pic>
        <p:sp>
          <p:nvSpPr>
            <p:cNvPr id="21" name="椭圆 20"/>
            <p:cNvSpPr/>
            <p:nvPr/>
          </p:nvSpPr>
          <p:spPr>
            <a:xfrm>
              <a:off x="5752004" y="5210175"/>
              <a:ext cx="690987" cy="6909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grpSp>
      <p:sp>
        <p:nvSpPr>
          <p:cNvPr id="67" name="文本框 66"/>
          <p:cNvSpPr txBox="1"/>
          <p:nvPr/>
        </p:nvSpPr>
        <p:spPr>
          <a:xfrm>
            <a:off x="5047615" y="1053465"/>
            <a:ext cx="1381760" cy="368300"/>
          </a:xfrm>
          <a:prstGeom prst="rect">
            <a:avLst/>
          </a:prstGeom>
          <a:noFill/>
        </p:spPr>
        <p:txBody>
          <a:bodyPr wrap="none" rtlCol="0" anchor="t">
            <a:spAutoFit/>
          </a:bodyPr>
          <a:p>
            <a:r>
              <a:rPr lang="en-US" altLang="zh-CN" b="1">
                <a:sym typeface="+mn-ea"/>
              </a:rPr>
              <a:t>----</a:t>
            </a:r>
            <a:r>
              <a:rPr lang="zh-CN" altLang="en-US" b="1">
                <a:sym typeface="+mn-ea"/>
              </a:rPr>
              <a:t>硬件设计</a:t>
            </a:r>
            <a:endParaRPr lang="zh-CN" altLang="en-US" b="1"/>
          </a:p>
        </p:txBody>
      </p:sp>
      <p:pic>
        <p:nvPicPr>
          <p:cNvPr id="5" name="图片 4"/>
          <p:cNvPicPr>
            <a:picLocks noChangeAspect="1"/>
          </p:cNvPicPr>
          <p:nvPr/>
        </p:nvPicPr>
        <p:blipFill>
          <a:blip r:embed="rId2"/>
          <a:stretch>
            <a:fillRect/>
          </a:stretch>
        </p:blipFill>
        <p:spPr>
          <a:xfrm rot="5400000">
            <a:off x="3323590" y="2758440"/>
            <a:ext cx="2496185" cy="187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 presetClass="emph" presetSubtype="0" accel="20000" decel="80000" fill="hold" grpId="1" nodeType="withEffect">
                                  <p:stCondLst>
                                    <p:cond delay="500"/>
                                  </p:stCondLst>
                                  <p:childTnLst>
                                    <p:animScale>
                                      <p:cBhvr>
                                        <p:cTn id="14" dur="500" fill="hold"/>
                                        <p:tgtEl>
                                          <p:spTgt spid="7"/>
                                        </p:tgtEl>
                                      </p:cBhvr>
                                      <p:by x="150000" y="150000"/>
                                    </p:animScale>
                                  </p:childTnLst>
                                </p:cTn>
                              </p:par>
                              <p:par>
                                <p:cTn id="15" presetID="6" presetClass="emph" presetSubtype="0" accel="20000" decel="80000" fill="hold" grpId="2" nodeType="withEffect">
                                  <p:stCondLst>
                                    <p:cond delay="1750"/>
                                  </p:stCondLst>
                                  <p:childTnLst>
                                    <p:animScale>
                                      <p:cBhvr>
                                        <p:cTn id="16" dur="500" fill="hold"/>
                                        <p:tgtEl>
                                          <p:spTgt spid="7"/>
                                        </p:tgtEl>
                                      </p:cBhvr>
                                      <p:by x="66000" y="66000"/>
                                    </p:animScale>
                                  </p:childTnLst>
                                </p:cTn>
                              </p:par>
                              <p:par>
                                <p:cTn id="17" presetID="10" presetClass="entr" presetSubtype="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 presetClass="emph" presetSubtype="0" accel="20000" decel="80000" fill="hold" grpId="1" nodeType="withEffect">
                                  <p:stCondLst>
                                    <p:cond delay="750"/>
                                  </p:stCondLst>
                                  <p:childTnLst>
                                    <p:animScale>
                                      <p:cBhvr>
                                        <p:cTn id="21" dur="1000" fill="hold"/>
                                        <p:tgtEl>
                                          <p:spTgt spid="8"/>
                                        </p:tgtEl>
                                      </p:cBhvr>
                                      <p:by x="150000" y="150000"/>
                                    </p:animScale>
                                  </p:childTnLst>
                                </p:cTn>
                              </p:par>
                              <p:par>
                                <p:cTn id="22" presetID="6" presetClass="emph" presetSubtype="0" accel="20000" decel="80000" fill="hold" grpId="2" nodeType="withEffect">
                                  <p:stCondLst>
                                    <p:cond delay="2000"/>
                                  </p:stCondLst>
                                  <p:childTnLst>
                                    <p:animScale>
                                      <p:cBhvr>
                                        <p:cTn id="23" dur="1000" fill="hold"/>
                                        <p:tgtEl>
                                          <p:spTgt spid="8"/>
                                        </p:tgtEl>
                                      </p:cBhvr>
                                      <p:by x="66000" y="66000"/>
                                    </p:animScale>
                                  </p:childTnLst>
                                </p:cTn>
                              </p:par>
                              <p:par>
                                <p:cTn id="24" presetID="10" presetClass="entr" presetSubtype="0" fill="hold" grpId="0" nodeType="withEffect">
                                  <p:stCondLst>
                                    <p:cond delay="10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 presetClass="emph" presetSubtype="0" accel="20000" decel="80000" fill="hold" grpId="1" nodeType="withEffect">
                                  <p:stCondLst>
                                    <p:cond delay="1000"/>
                                  </p:stCondLst>
                                  <p:childTnLst>
                                    <p:animScale>
                                      <p:cBhvr>
                                        <p:cTn id="28" dur="500" fill="hold"/>
                                        <p:tgtEl>
                                          <p:spTgt spid="9"/>
                                        </p:tgtEl>
                                      </p:cBhvr>
                                      <p:by x="150000" y="150000"/>
                                    </p:animScale>
                                  </p:childTnLst>
                                </p:cTn>
                              </p:par>
                              <p:par>
                                <p:cTn id="29" presetID="6" presetClass="emph" presetSubtype="0" accel="20000" decel="80000" fill="hold" grpId="2" nodeType="withEffect">
                                  <p:stCondLst>
                                    <p:cond delay="2250"/>
                                  </p:stCondLst>
                                  <p:childTnLst>
                                    <p:animScale>
                                      <p:cBhvr>
                                        <p:cTn id="30" dur="500" fill="hold"/>
                                        <p:tgtEl>
                                          <p:spTgt spid="9"/>
                                        </p:tgtEl>
                                      </p:cBhvr>
                                      <p:by x="66000" y="66000"/>
                                    </p:animScale>
                                  </p:childTnLst>
                                </p:cTn>
                              </p:par>
                              <p:par>
                                <p:cTn id="31" presetID="2" presetClass="entr" presetSubtype="2" fill="hold" nodeType="withEffect">
                                  <p:stCondLst>
                                    <p:cond delay="225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1+#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225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53" presetClass="entr" presetSubtype="16" fill="hold" grpId="0" nodeType="withEffect">
                                  <p:stCondLst>
                                    <p:cond delay="2750"/>
                                  </p:stCondLst>
                                  <p:childTnLst>
                                    <p:set>
                                      <p:cBhvr>
                                        <p:cTn id="40" dur="1" fill="hold">
                                          <p:stCondLst>
                                            <p:cond delay="0"/>
                                          </p:stCondLst>
                                        </p:cTn>
                                        <p:tgtEl>
                                          <p:spTgt spid="16"/>
                                        </p:tgtEl>
                                        <p:attrNameLst>
                                          <p:attrName>style.visibility</p:attrName>
                                        </p:attrNameLst>
                                      </p:cBhvr>
                                      <p:to>
                                        <p:strVal val="visible"/>
                                      </p:to>
                                    </p:set>
                                    <p:anim calcmode="lin" valueType="num">
                                      <p:cBhvr>
                                        <p:cTn id="41" dur="750" fill="hold"/>
                                        <p:tgtEl>
                                          <p:spTgt spid="16"/>
                                        </p:tgtEl>
                                        <p:attrNameLst>
                                          <p:attrName>ppt_w</p:attrName>
                                        </p:attrNameLst>
                                      </p:cBhvr>
                                      <p:tavLst>
                                        <p:tav tm="0">
                                          <p:val>
                                            <p:fltVal val="0"/>
                                          </p:val>
                                        </p:tav>
                                        <p:tav tm="100000">
                                          <p:val>
                                            <p:strVal val="#ppt_w"/>
                                          </p:val>
                                        </p:tav>
                                      </p:tavLst>
                                    </p:anim>
                                    <p:anim calcmode="lin" valueType="num">
                                      <p:cBhvr>
                                        <p:cTn id="42" dur="750" fill="hold"/>
                                        <p:tgtEl>
                                          <p:spTgt spid="16"/>
                                        </p:tgtEl>
                                        <p:attrNameLst>
                                          <p:attrName>ppt_h</p:attrName>
                                        </p:attrNameLst>
                                      </p:cBhvr>
                                      <p:tavLst>
                                        <p:tav tm="0">
                                          <p:val>
                                            <p:fltVal val="0"/>
                                          </p:val>
                                        </p:tav>
                                        <p:tav tm="100000">
                                          <p:val>
                                            <p:strVal val="#ppt_h"/>
                                          </p:val>
                                        </p:tav>
                                      </p:tavLst>
                                    </p:anim>
                                    <p:animEffect transition="in" filter="fade">
                                      <p:cBhvr>
                                        <p:cTn id="43" dur="750"/>
                                        <p:tgtEl>
                                          <p:spTgt spid="16"/>
                                        </p:tgtEl>
                                      </p:cBhvr>
                                    </p:animEffect>
                                  </p:childTnLst>
                                </p:cTn>
                              </p:par>
                              <p:par>
                                <p:cTn id="44" presetID="53" presetClass="entr" presetSubtype="16" fill="hold" grpId="0" nodeType="withEffect">
                                  <p:stCondLst>
                                    <p:cond delay="32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750" fill="hold"/>
                                        <p:tgtEl>
                                          <p:spTgt spid="17"/>
                                        </p:tgtEl>
                                        <p:attrNameLst>
                                          <p:attrName>ppt_w</p:attrName>
                                        </p:attrNameLst>
                                      </p:cBhvr>
                                      <p:tavLst>
                                        <p:tav tm="0">
                                          <p:val>
                                            <p:fltVal val="0"/>
                                          </p:val>
                                        </p:tav>
                                        <p:tav tm="100000">
                                          <p:val>
                                            <p:strVal val="#ppt_w"/>
                                          </p:val>
                                        </p:tav>
                                      </p:tavLst>
                                    </p:anim>
                                    <p:anim calcmode="lin" valueType="num">
                                      <p:cBhvr>
                                        <p:cTn id="47" dur="750" fill="hold"/>
                                        <p:tgtEl>
                                          <p:spTgt spid="17"/>
                                        </p:tgtEl>
                                        <p:attrNameLst>
                                          <p:attrName>ppt_h</p:attrName>
                                        </p:attrNameLst>
                                      </p:cBhvr>
                                      <p:tavLst>
                                        <p:tav tm="0">
                                          <p:val>
                                            <p:fltVal val="0"/>
                                          </p:val>
                                        </p:tav>
                                        <p:tav tm="100000">
                                          <p:val>
                                            <p:strVal val="#ppt_h"/>
                                          </p:val>
                                        </p:tav>
                                      </p:tavLst>
                                    </p:anim>
                                    <p:animEffect transition="in" filter="fade">
                                      <p:cBhvr>
                                        <p:cTn id="48" dur="750"/>
                                        <p:tgtEl>
                                          <p:spTgt spid="17"/>
                                        </p:tgtEl>
                                      </p:cBhvr>
                                    </p:animEffect>
                                  </p:childTnLst>
                                </p:cTn>
                              </p:par>
                              <p:par>
                                <p:cTn id="49" presetID="53" presetClass="entr" presetSubtype="16" fill="hold" grpId="0" nodeType="withEffect">
                                  <p:stCondLst>
                                    <p:cond delay="36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750" fill="hold"/>
                                        <p:tgtEl>
                                          <p:spTgt spid="18"/>
                                        </p:tgtEl>
                                        <p:attrNameLst>
                                          <p:attrName>ppt_w</p:attrName>
                                        </p:attrNameLst>
                                      </p:cBhvr>
                                      <p:tavLst>
                                        <p:tav tm="0">
                                          <p:val>
                                            <p:fltVal val="0"/>
                                          </p:val>
                                        </p:tav>
                                        <p:tav tm="100000">
                                          <p:val>
                                            <p:strVal val="#ppt_w"/>
                                          </p:val>
                                        </p:tav>
                                      </p:tavLst>
                                    </p:anim>
                                    <p:anim calcmode="lin" valueType="num">
                                      <p:cBhvr>
                                        <p:cTn id="52" dur="750" fill="hold"/>
                                        <p:tgtEl>
                                          <p:spTgt spid="18"/>
                                        </p:tgtEl>
                                        <p:attrNameLst>
                                          <p:attrName>ppt_h</p:attrName>
                                        </p:attrNameLst>
                                      </p:cBhvr>
                                      <p:tavLst>
                                        <p:tav tm="0">
                                          <p:val>
                                            <p:fltVal val="0"/>
                                          </p:val>
                                        </p:tav>
                                        <p:tav tm="100000">
                                          <p:val>
                                            <p:strVal val="#ppt_h"/>
                                          </p:val>
                                        </p:tav>
                                      </p:tavLst>
                                    </p:anim>
                                    <p:animEffect transition="in" filter="fade">
                                      <p:cBhvr>
                                        <p:cTn id="53" dur="750"/>
                                        <p:tgtEl>
                                          <p:spTgt spid="18"/>
                                        </p:tgtEl>
                                      </p:cBhvr>
                                    </p:animEffect>
                                  </p:childTnLst>
                                </p:cTn>
                              </p:par>
                              <p:par>
                                <p:cTn id="54" presetID="53" presetClass="entr" presetSubtype="16" fill="hold" grpId="0" nodeType="withEffect">
                                  <p:stCondLst>
                                    <p:cond delay="4000"/>
                                  </p:stCondLst>
                                  <p:childTnLst>
                                    <p:set>
                                      <p:cBhvr>
                                        <p:cTn id="55" dur="1" fill="hold">
                                          <p:stCondLst>
                                            <p:cond delay="0"/>
                                          </p:stCondLst>
                                        </p:cTn>
                                        <p:tgtEl>
                                          <p:spTgt spid="19"/>
                                        </p:tgtEl>
                                        <p:attrNameLst>
                                          <p:attrName>style.visibility</p:attrName>
                                        </p:attrNameLst>
                                      </p:cBhvr>
                                      <p:to>
                                        <p:strVal val="visible"/>
                                      </p:to>
                                    </p:set>
                                    <p:anim calcmode="lin" valueType="num">
                                      <p:cBhvr>
                                        <p:cTn id="56" dur="750" fill="hold"/>
                                        <p:tgtEl>
                                          <p:spTgt spid="19"/>
                                        </p:tgtEl>
                                        <p:attrNameLst>
                                          <p:attrName>ppt_w</p:attrName>
                                        </p:attrNameLst>
                                      </p:cBhvr>
                                      <p:tavLst>
                                        <p:tav tm="0">
                                          <p:val>
                                            <p:fltVal val="0"/>
                                          </p:val>
                                        </p:tav>
                                        <p:tav tm="100000">
                                          <p:val>
                                            <p:strVal val="#ppt_w"/>
                                          </p:val>
                                        </p:tav>
                                      </p:tavLst>
                                    </p:anim>
                                    <p:anim calcmode="lin" valueType="num">
                                      <p:cBhvr>
                                        <p:cTn id="57" dur="750" fill="hold"/>
                                        <p:tgtEl>
                                          <p:spTgt spid="19"/>
                                        </p:tgtEl>
                                        <p:attrNameLst>
                                          <p:attrName>ppt_h</p:attrName>
                                        </p:attrNameLst>
                                      </p:cBhvr>
                                      <p:tavLst>
                                        <p:tav tm="0">
                                          <p:val>
                                            <p:fltVal val="0"/>
                                          </p:val>
                                        </p:tav>
                                        <p:tav tm="100000">
                                          <p:val>
                                            <p:strVal val="#ppt_h"/>
                                          </p:val>
                                        </p:tav>
                                      </p:tavLst>
                                    </p:anim>
                                    <p:animEffect transition="in" filter="fade">
                                      <p:cBhvr>
                                        <p:cTn id="5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8" grpId="0" bldLvl="0" animBg="1"/>
      <p:bldP spid="8" grpId="1" bldLvl="0" animBg="1"/>
      <p:bldP spid="8" grpId="2" bldLvl="0" animBg="1"/>
      <p:bldP spid="9" grpId="0" bldLvl="0" animBg="1"/>
      <p:bldP spid="9" grpId="1" bldLvl="0" animBg="1"/>
      <p:bldP spid="9" grpId="2" bldLvl="0" animBg="1"/>
      <p:bldP spid="16" grpId="0"/>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使用技术</a:t>
            </a:r>
            <a:endParaRPr lang="x-none" altLang="zh-CN"/>
          </a:p>
        </p:txBody>
      </p:sp>
      <p:sp>
        <p:nvSpPr>
          <p:cNvPr id="3" name="内容占位符 2"/>
          <p:cNvSpPr>
            <a:spLocks noGrp="1"/>
          </p:cNvSpPr>
          <p:nvPr>
            <p:ph idx="1"/>
          </p:nvPr>
        </p:nvSpPr>
        <p:spPr/>
        <p:txBody>
          <a:bodyPr/>
          <a:p>
            <a:r>
              <a:rPr lang="x-none" altLang="zh-CN"/>
              <a:t>Android</a:t>
            </a:r>
            <a:endParaRPr lang="x-none" altLang="zh-CN"/>
          </a:p>
          <a:p>
            <a:r>
              <a:rPr lang="x-none" altLang="zh-CN"/>
              <a:t>Druid</a:t>
            </a:r>
            <a:endParaRPr lang="x-none" altLang="zh-CN"/>
          </a:p>
          <a:p>
            <a:r>
              <a:rPr lang="x-none" altLang="zh-CN"/>
              <a:t>Disconf</a:t>
            </a:r>
            <a:endParaRPr lang="x-none" altLang="zh-CN"/>
          </a:p>
          <a:p>
            <a:r>
              <a:rPr lang="x-none" altLang="zh-CN"/>
              <a:t>mysql</a:t>
            </a:r>
            <a:endParaRPr lang="x-none" altLang="zh-CN"/>
          </a:p>
          <a:p>
            <a:r>
              <a:rPr lang="x-none" altLang="zh-CN">
                <a:sym typeface="+mn-ea"/>
              </a:rPr>
              <a:t>Spring boot,Spring MVC,Mybatis</a:t>
            </a:r>
            <a:endParaRPr lang="x-none" altLang="zh-CN">
              <a:sym typeface="+mn-ea"/>
            </a:endParaRPr>
          </a:p>
          <a:p>
            <a:r>
              <a:rPr lang="x-none" altLang="zh-CN"/>
              <a:t>MPChartLib</a:t>
            </a:r>
            <a:endParaRPr lang="x-none" altLang="zh-CN"/>
          </a:p>
          <a:p>
            <a:r>
              <a:rPr lang="x-none" altLang="zh-CN"/>
              <a:t>osal</a:t>
            </a:r>
            <a:endParaRPr lang="x-none" altLang="zh-CN">
              <a:sym typeface="+mn-ea"/>
            </a:endParaRPr>
          </a:p>
          <a:p>
            <a:pPr marL="0" indent="0">
              <a:buNone/>
            </a:pPr>
            <a:endParaRPr lang="x-none" altLang="zh-CN">
              <a:sym typeface="+mn-ea"/>
            </a:endParaRPr>
          </a:p>
          <a:p>
            <a:endParaRPr lang="x-none"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椭圆 87"/>
          <p:cNvSpPr/>
          <p:nvPr/>
        </p:nvSpPr>
        <p:spPr>
          <a:xfrm>
            <a:off x="1949823" y="1202438"/>
            <a:ext cx="5193554" cy="51935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9" name="椭圆 88"/>
          <p:cNvSpPr/>
          <p:nvPr/>
        </p:nvSpPr>
        <p:spPr>
          <a:xfrm>
            <a:off x="455262" y="-270576"/>
            <a:ext cx="8233476" cy="8233476"/>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0" name="椭圆 89"/>
          <p:cNvSpPr/>
          <p:nvPr/>
        </p:nvSpPr>
        <p:spPr>
          <a:xfrm>
            <a:off x="1207973" y="487850"/>
            <a:ext cx="6716625" cy="671662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文本框 7"/>
          <p:cNvSpPr txBox="1"/>
          <p:nvPr/>
        </p:nvSpPr>
        <p:spPr>
          <a:xfrm>
            <a:off x="1950085" y="2305685"/>
            <a:ext cx="5764530" cy="3348355"/>
          </a:xfrm>
          <a:prstGeom prst="rect">
            <a:avLst/>
          </a:prstGeom>
          <a:noFill/>
        </p:spPr>
        <p:txBody>
          <a:bodyPr wrap="square" rtlCol="0" anchor="t">
            <a:spAutoFit/>
          </a:bodyPr>
          <a:p>
            <a:r>
              <a:rPr lang="en-US" altLang="zh-CN">
                <a:solidFill>
                  <a:srgbClr val="382836"/>
                </a:solidFill>
                <a:sym typeface="+mn-ea"/>
              </a:rPr>
              <a:t>  </a:t>
            </a:r>
            <a:r>
              <a:rPr lang="en-US" altLang="zh-CN" sz="2400">
                <a:solidFill>
                  <a:srgbClr val="382836"/>
                </a:solidFill>
                <a:sym typeface="+mn-ea"/>
              </a:rPr>
              <a:t>      </a:t>
            </a:r>
            <a:endParaRPr lang="en-US" altLang="zh-CN" sz="2400">
              <a:solidFill>
                <a:srgbClr val="382836"/>
              </a:solidFill>
              <a:sym typeface="+mn-ea"/>
            </a:endParaRPr>
          </a:p>
          <a:p>
            <a:r>
              <a:rPr lang="en-US" altLang="zh-CN" sz="2200">
                <a:solidFill>
                  <a:srgbClr val="382836"/>
                </a:solidFill>
                <a:sym typeface="+mn-ea"/>
              </a:rPr>
              <a:t>         </a:t>
            </a:r>
            <a:r>
              <a:rPr lang="zh-CN" altLang="en-US" sz="2200">
                <a:solidFill>
                  <a:srgbClr val="382836"/>
                </a:solidFill>
                <a:sym typeface="+mn-ea"/>
              </a:rPr>
              <a:t>嵌入式系统的开发，主要是在TI公司提供的OSAL操作系统的基础上进行的，在OSAL下主要实现：</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对检测气体传感器的操作LED显示的操作</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触摸开关的操作</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点火模块的控制</a:t>
            </a:r>
            <a:endParaRPr lang="zh-CN" altLang="en-US" sz="2200">
              <a:solidFill>
                <a:srgbClr val="382836"/>
              </a:solidFill>
              <a:sym typeface="+mn-ea"/>
            </a:endParaRPr>
          </a:p>
          <a:p>
            <a:pPr marL="285750" indent="284480" fontAlgn="auto">
              <a:lnSpc>
                <a:spcPct val="120000"/>
              </a:lnSpc>
              <a:buFont typeface="Arial" panose="02080604020202020204" charset="0"/>
              <a:buChar char="•"/>
            </a:pPr>
            <a:r>
              <a:rPr lang="zh-CN" altLang="en-US" sz="2200">
                <a:solidFill>
                  <a:srgbClr val="382836"/>
                </a:solidFill>
                <a:sym typeface="+mn-ea"/>
              </a:rPr>
              <a:t>蓝牙通信的实现</a:t>
            </a:r>
            <a:endParaRPr lang="zh-CN" altLang="en-US" sz="2200">
              <a:solidFill>
                <a:srgbClr val="382836"/>
              </a:solidFill>
              <a:sym typeface="+mn-ea"/>
            </a:endParaRPr>
          </a:p>
          <a:p>
            <a:endParaRPr lang="zh-CN" altLang="en-US">
              <a:solidFill>
                <a:srgbClr val="382836"/>
              </a:solidFill>
              <a:sym typeface="+mn-ea"/>
            </a:endParaRPr>
          </a:p>
        </p:txBody>
      </p:sp>
      <p:sp>
        <p:nvSpPr>
          <p:cNvPr id="10" name="文本框 9"/>
          <p:cNvSpPr txBox="1"/>
          <p:nvPr/>
        </p:nvSpPr>
        <p:spPr>
          <a:xfrm>
            <a:off x="5002530" y="1272540"/>
            <a:ext cx="3382645" cy="398780"/>
          </a:xfrm>
          <a:prstGeom prst="rect">
            <a:avLst/>
          </a:prstGeom>
          <a:noFill/>
        </p:spPr>
        <p:txBody>
          <a:bodyPr wrap="square" rtlCol="0">
            <a:spAutoFit/>
          </a:bodyPr>
          <a:p>
            <a:r>
              <a:rPr lang="en-US" altLang="zh-CN" sz="2000" b="1">
                <a:sym typeface="+mn-ea"/>
              </a:rPr>
              <a:t>----</a:t>
            </a:r>
            <a:r>
              <a:rPr lang="zh-CN" altLang="en-US" sz="2000" b="1">
                <a:sym typeface="+mn-ea"/>
              </a:rPr>
              <a:t>嵌入式操作系统OSAL</a:t>
            </a:r>
            <a:endParaRPr lang="en-US" altLang="zh-CN" sz="2000" b="1"/>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88"/>
                                        </p:tgtEl>
                                        <p:attrNameLst>
                                          <p:attrName>style.visibility</p:attrName>
                                        </p:attrNameLst>
                                      </p:cBhvr>
                                      <p:to>
                                        <p:strVal val="visible"/>
                                      </p:to>
                                    </p:set>
                                    <p:anim calcmode="lin" valueType="num">
                                      <p:cBhvr>
                                        <p:cTn id="7" dur="1750" fill="hold"/>
                                        <p:tgtEl>
                                          <p:spTgt spid="88"/>
                                        </p:tgtEl>
                                        <p:attrNameLst>
                                          <p:attrName>ppt_w</p:attrName>
                                        </p:attrNameLst>
                                      </p:cBhvr>
                                      <p:tavLst>
                                        <p:tav tm="0">
                                          <p:val>
                                            <p:fltVal val="0"/>
                                          </p:val>
                                        </p:tav>
                                        <p:tav tm="100000">
                                          <p:val>
                                            <p:strVal val="#ppt_w"/>
                                          </p:val>
                                        </p:tav>
                                      </p:tavLst>
                                    </p:anim>
                                    <p:anim calcmode="lin" valueType="num">
                                      <p:cBhvr>
                                        <p:cTn id="8" dur="1750" fill="hold"/>
                                        <p:tgtEl>
                                          <p:spTgt spid="88"/>
                                        </p:tgtEl>
                                        <p:attrNameLst>
                                          <p:attrName>ppt_h</p:attrName>
                                        </p:attrNameLst>
                                      </p:cBhvr>
                                      <p:tavLst>
                                        <p:tav tm="0">
                                          <p:val>
                                            <p:fltVal val="0"/>
                                          </p:val>
                                        </p:tav>
                                        <p:tav tm="100000">
                                          <p:val>
                                            <p:strVal val="#ppt_h"/>
                                          </p:val>
                                        </p:tav>
                                      </p:tavLst>
                                    </p:anim>
                                    <p:animEffect transition="in" filter="fade">
                                      <p:cBhvr>
                                        <p:cTn id="9" dur="1750"/>
                                        <p:tgtEl>
                                          <p:spTgt spid="88"/>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90"/>
                                        </p:tgtEl>
                                        <p:attrNameLst>
                                          <p:attrName>style.visibility</p:attrName>
                                        </p:attrNameLst>
                                      </p:cBhvr>
                                      <p:to>
                                        <p:strVal val="visible"/>
                                      </p:to>
                                    </p:set>
                                    <p:anim calcmode="lin" valueType="num">
                                      <p:cBhvr>
                                        <p:cTn id="12" dur="1750" fill="hold"/>
                                        <p:tgtEl>
                                          <p:spTgt spid="90"/>
                                        </p:tgtEl>
                                        <p:attrNameLst>
                                          <p:attrName>ppt_w</p:attrName>
                                        </p:attrNameLst>
                                      </p:cBhvr>
                                      <p:tavLst>
                                        <p:tav tm="0">
                                          <p:val>
                                            <p:fltVal val="0"/>
                                          </p:val>
                                        </p:tav>
                                        <p:tav tm="100000">
                                          <p:val>
                                            <p:strVal val="#ppt_w"/>
                                          </p:val>
                                        </p:tav>
                                      </p:tavLst>
                                    </p:anim>
                                    <p:anim calcmode="lin" valueType="num">
                                      <p:cBhvr>
                                        <p:cTn id="13" dur="1750" fill="hold"/>
                                        <p:tgtEl>
                                          <p:spTgt spid="90"/>
                                        </p:tgtEl>
                                        <p:attrNameLst>
                                          <p:attrName>ppt_h</p:attrName>
                                        </p:attrNameLst>
                                      </p:cBhvr>
                                      <p:tavLst>
                                        <p:tav tm="0">
                                          <p:val>
                                            <p:fltVal val="0"/>
                                          </p:val>
                                        </p:tav>
                                        <p:tav tm="100000">
                                          <p:val>
                                            <p:strVal val="#ppt_h"/>
                                          </p:val>
                                        </p:tav>
                                      </p:tavLst>
                                    </p:anim>
                                    <p:animEffect transition="in" filter="fade">
                                      <p:cBhvr>
                                        <p:cTn id="14" dur="1750"/>
                                        <p:tgtEl>
                                          <p:spTgt spid="9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89"/>
                                        </p:tgtEl>
                                        <p:attrNameLst>
                                          <p:attrName>style.visibility</p:attrName>
                                        </p:attrNameLst>
                                      </p:cBhvr>
                                      <p:to>
                                        <p:strVal val="visible"/>
                                      </p:to>
                                    </p:set>
                                    <p:anim calcmode="lin" valueType="num">
                                      <p:cBhvr>
                                        <p:cTn id="17" dur="1750" fill="hold"/>
                                        <p:tgtEl>
                                          <p:spTgt spid="89"/>
                                        </p:tgtEl>
                                        <p:attrNameLst>
                                          <p:attrName>ppt_w</p:attrName>
                                        </p:attrNameLst>
                                      </p:cBhvr>
                                      <p:tavLst>
                                        <p:tav tm="0">
                                          <p:val>
                                            <p:fltVal val="0"/>
                                          </p:val>
                                        </p:tav>
                                        <p:tav tm="100000">
                                          <p:val>
                                            <p:strVal val="#ppt_w"/>
                                          </p:val>
                                        </p:tav>
                                      </p:tavLst>
                                    </p:anim>
                                    <p:anim calcmode="lin" valueType="num">
                                      <p:cBhvr>
                                        <p:cTn id="18" dur="1750" fill="hold"/>
                                        <p:tgtEl>
                                          <p:spTgt spid="89"/>
                                        </p:tgtEl>
                                        <p:attrNameLst>
                                          <p:attrName>ppt_h</p:attrName>
                                        </p:attrNameLst>
                                      </p:cBhvr>
                                      <p:tavLst>
                                        <p:tav tm="0">
                                          <p:val>
                                            <p:fltVal val="0"/>
                                          </p:val>
                                        </p:tav>
                                        <p:tav tm="100000">
                                          <p:val>
                                            <p:strVal val="#ppt_h"/>
                                          </p:val>
                                        </p:tav>
                                      </p:tavLst>
                                    </p:anim>
                                    <p:animEffect transition="in" filter="fade">
                                      <p:cBhvr>
                                        <p:cTn id="19" dur="1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89" grpId="0" bldLvl="0" animBg="1"/>
      <p:bldP spid="9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019175" y="505851"/>
            <a:ext cx="2686050" cy="268605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7" name="椭圆 6"/>
          <p:cNvSpPr/>
          <p:nvPr/>
        </p:nvSpPr>
        <p:spPr>
          <a:xfrm>
            <a:off x="-1066800" y="333375"/>
            <a:ext cx="3537629" cy="353762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8" name="椭圆 7"/>
          <p:cNvSpPr/>
          <p:nvPr/>
        </p:nvSpPr>
        <p:spPr>
          <a:xfrm>
            <a:off x="-1426030" y="-107496"/>
            <a:ext cx="4572001" cy="4572001"/>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sp>
        <p:nvSpPr>
          <p:cNvPr id="9" name="椭圆 8"/>
          <p:cNvSpPr/>
          <p:nvPr/>
        </p:nvSpPr>
        <p:spPr>
          <a:xfrm>
            <a:off x="-1262743" y="-486930"/>
            <a:ext cx="5887605" cy="588760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ea typeface="方正兰亭细黑_GBK" panose="02000000000000000000" pitchFamily="2" charset="-122"/>
            </a:endParaRPr>
          </a:p>
        </p:txBody>
      </p:sp>
      <p:cxnSp>
        <p:nvCxnSpPr>
          <p:cNvPr id="11" name="直接箭头连接符 10"/>
          <p:cNvCxnSpPr/>
          <p:nvPr/>
        </p:nvCxnSpPr>
        <p:spPr>
          <a:xfrm>
            <a:off x="-49397" y="827042"/>
            <a:ext cx="5921560" cy="1846970"/>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9397" y="1238250"/>
            <a:ext cx="5486669" cy="286294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9397" y="1539421"/>
            <a:ext cx="3008281" cy="3861254"/>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436870" y="3538855"/>
            <a:ext cx="2590800" cy="1280160"/>
          </a:xfrm>
          <a:prstGeom prst="rect">
            <a:avLst/>
          </a:prstGeom>
          <a:noFill/>
        </p:spPr>
        <p:txBody>
          <a:bodyPr wrap="square" rtlCol="0">
            <a:spAutoFit/>
          </a:bodyPr>
          <a:lstStyle/>
          <a:p>
            <a:pPr algn="l">
              <a:lnSpc>
                <a:spcPct val="130000"/>
              </a:lnSpc>
            </a:pPr>
            <a:r>
              <a:rPr lang="en-US" altLang="zh-CN" sz="2000">
                <a:sym typeface="+mn-ea"/>
              </a:rPr>
              <a:t>        </a:t>
            </a:r>
            <a:r>
              <a:rPr lang="zh-CN" altLang="en-US" sz="2000">
                <a:sym typeface="+mn-ea"/>
              </a:rPr>
              <a:t>手机</a:t>
            </a:r>
            <a:r>
              <a:rPr lang="en-US" altLang="zh-CN" sz="2000">
                <a:sym typeface="+mn-ea"/>
              </a:rPr>
              <a:t>APP</a:t>
            </a:r>
            <a:r>
              <a:rPr lang="zh-CN" altLang="en-US" sz="2000">
                <a:sym typeface="+mn-ea"/>
              </a:rPr>
              <a:t>、微信公众号、打火机三位一体。</a:t>
            </a:r>
            <a:endParaRPr lang="en-US" altLang="zh-CN" sz="2000" dirty="0" smtClean="0">
              <a:latin typeface="微软雅黑" panose="020B0503020204020204" pitchFamily="34" charset="-122"/>
              <a:ea typeface="微软雅黑" panose="020B0503020204020204" pitchFamily="34" charset="-122"/>
            </a:endParaRPr>
          </a:p>
        </p:txBody>
      </p:sp>
      <p:sp>
        <p:nvSpPr>
          <p:cNvPr id="32" name="文本框 31"/>
          <p:cNvSpPr txBox="1"/>
          <p:nvPr/>
        </p:nvSpPr>
        <p:spPr>
          <a:xfrm>
            <a:off x="6710045" y="2850515"/>
            <a:ext cx="809625" cy="480695"/>
          </a:xfrm>
          <a:prstGeom prst="rect">
            <a:avLst/>
          </a:prstGeom>
          <a:noFill/>
        </p:spPr>
        <p:txBody>
          <a:bodyPr wrap="square" rtlCol="0">
            <a:spAutoFit/>
          </a:bodyPr>
          <a:lstStyle/>
          <a:p>
            <a:pPr algn="just">
              <a:lnSpc>
                <a:spcPct val="150000"/>
              </a:lnSpc>
            </a:pPr>
            <a:endParaRPr lang="en-US" altLang="zh-CN" sz="750" dirty="0" smtClean="0">
              <a:latin typeface="微软雅黑" panose="020B0503020204020204" pitchFamily="34" charset="-122"/>
              <a:ea typeface="微软雅黑" panose="020B0503020204020204" pitchFamily="34" charset="-122"/>
            </a:endParaRPr>
          </a:p>
        </p:txBody>
      </p:sp>
      <p:sp>
        <p:nvSpPr>
          <p:cNvPr id="20" name="文本框 19"/>
          <p:cNvSpPr txBox="1"/>
          <p:nvPr/>
        </p:nvSpPr>
        <p:spPr>
          <a:xfrm>
            <a:off x="2386145" y="598214"/>
            <a:ext cx="4592691" cy="640080"/>
          </a:xfrm>
          <a:prstGeom prst="rect">
            <a:avLst/>
          </a:prstGeom>
          <a:noFill/>
        </p:spPr>
        <p:txBody>
          <a:bodyPr wrap="square" rtlCol="0">
            <a:spAutoFit/>
          </a:bodyPr>
          <a:lstStyle/>
          <a:p>
            <a:pPr algn="ctr">
              <a:lnSpc>
                <a:spcPct val="150000"/>
              </a:lnSpc>
            </a:pPr>
            <a:r>
              <a:rPr lang="x-none" altLang="zh-CN" sz="2400" b="1" dirty="0" smtClean="0">
                <a:latin typeface="微软雅黑" panose="020B0503020204020204" pitchFamily="34" charset="-122"/>
                <a:ea typeface="微软雅黑" panose="020B0503020204020204" pitchFamily="34" charset="-122"/>
                <a:sym typeface="+mn-ea"/>
              </a:rPr>
              <a:t>基于蓝牙技术的戒烟打火机设计</a:t>
            </a:r>
            <a:endParaRPr lang="x-none" altLang="zh-CN" sz="2400" b="1" dirty="0" smtClean="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981065" y="2029460"/>
            <a:ext cx="2533015" cy="1280160"/>
          </a:xfrm>
          <a:prstGeom prst="rect">
            <a:avLst/>
          </a:prstGeom>
          <a:noFill/>
        </p:spPr>
        <p:txBody>
          <a:bodyPr wrap="square" rtlCol="0">
            <a:spAutoFit/>
          </a:bodyPr>
          <a:p>
            <a:pPr indent="0" algn="l">
              <a:lnSpc>
                <a:spcPct val="130000"/>
              </a:lnSpc>
              <a:buNone/>
            </a:pPr>
            <a:r>
              <a:rPr lang="zh-CN" altLang="en-US" sz="2000">
                <a:sym typeface="+mn-ea"/>
              </a:rPr>
              <a:t>控制</a:t>
            </a:r>
            <a:r>
              <a:rPr lang="en-US" altLang="zh-CN" sz="2000">
                <a:sym typeface="+mn-ea"/>
              </a:rPr>
              <a:t>点火次数</a:t>
            </a:r>
            <a:endParaRPr lang="zh-CN" altLang="en-US" sz="2000">
              <a:sym typeface="+mn-ea"/>
            </a:endParaRPr>
          </a:p>
          <a:p>
            <a:pPr indent="0" algn="l">
              <a:lnSpc>
                <a:spcPct val="130000"/>
              </a:lnSpc>
              <a:buNone/>
            </a:pPr>
            <a:r>
              <a:rPr lang="en-US" altLang="zh-CN" sz="2000">
                <a:sym typeface="+mn-ea"/>
              </a:rPr>
              <a:t>打火机具有显示功能</a:t>
            </a:r>
            <a:endParaRPr lang="en-US" altLang="zh-CN" sz="2000">
              <a:sym typeface="+mn-ea"/>
            </a:endParaRPr>
          </a:p>
          <a:p>
            <a:pPr indent="0" algn="l">
              <a:lnSpc>
                <a:spcPct val="130000"/>
              </a:lnSpc>
              <a:buNone/>
            </a:pPr>
            <a:r>
              <a:rPr lang="en-US" altLang="zh-CN" sz="2000">
                <a:sym typeface="+mn-ea"/>
              </a:rPr>
              <a:t>检测</a:t>
            </a:r>
            <a:r>
              <a:rPr lang="zh-CN" altLang="en-US" sz="2000">
                <a:sym typeface="+mn-ea"/>
              </a:rPr>
              <a:t>可燃</a:t>
            </a:r>
            <a:r>
              <a:rPr lang="en-US" altLang="zh-CN" sz="2000">
                <a:sym typeface="+mn-ea"/>
              </a:rPr>
              <a:t>气体</a:t>
            </a:r>
            <a:endParaRPr lang="zh-CN" altLang="en-US" sz="2000"/>
          </a:p>
        </p:txBody>
      </p:sp>
      <p:sp>
        <p:nvSpPr>
          <p:cNvPr id="12" name="文本框 11"/>
          <p:cNvSpPr txBox="1"/>
          <p:nvPr/>
        </p:nvSpPr>
        <p:spPr>
          <a:xfrm>
            <a:off x="3145790" y="5026660"/>
            <a:ext cx="3009900" cy="1554480"/>
          </a:xfrm>
          <a:prstGeom prst="rect">
            <a:avLst/>
          </a:prstGeom>
          <a:noFill/>
        </p:spPr>
        <p:txBody>
          <a:bodyPr wrap="square" rtlCol="0">
            <a:spAutoFit/>
          </a:bodyPr>
          <a:p>
            <a:pPr>
              <a:lnSpc>
                <a:spcPct val="120000"/>
              </a:lnSpc>
            </a:pPr>
            <a:r>
              <a:rPr lang="en-US" altLang="zh-CN">
                <a:sym typeface="+mn-ea"/>
              </a:rPr>
              <a:t>         </a:t>
            </a:r>
            <a:r>
              <a:rPr lang="zh-CN" altLang="en-US" sz="2000">
                <a:sym typeface="+mn-ea"/>
              </a:rPr>
              <a:t>打破传统靠自我激励或亲友监督的方式戒烟，通过使用手机app端，定制自己专属的戒烟计划。</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Effect transition="in" filter="fade">
                                      <p:cBhvr>
                                        <p:cTn id="13" dur="750"/>
                                        <p:tgtEl>
                                          <p:spTgt spid="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Effect transition="in" filter="fade">
                                      <p:cBhvr>
                                        <p:cTn id="18" dur="1000"/>
                                        <p:tgtEl>
                                          <p:spTgt spid="7"/>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8"/>
                                        </p:tgtEl>
                                        <p:attrNameLst>
                                          <p:attrName>style.visibility</p:attrName>
                                        </p:attrNameLst>
                                      </p:cBhvr>
                                      <p:to>
                                        <p:strVal val="visible"/>
                                      </p:to>
                                    </p:set>
                                    <p:anim calcmode="lin" valueType="num">
                                      <p:cBhvr>
                                        <p:cTn id="21" dur="1250" fill="hold"/>
                                        <p:tgtEl>
                                          <p:spTgt spid="8"/>
                                        </p:tgtEl>
                                        <p:attrNameLst>
                                          <p:attrName>ppt_w</p:attrName>
                                        </p:attrNameLst>
                                      </p:cBhvr>
                                      <p:tavLst>
                                        <p:tav tm="0">
                                          <p:val>
                                            <p:fltVal val="0"/>
                                          </p:val>
                                        </p:tav>
                                        <p:tav tm="100000">
                                          <p:val>
                                            <p:strVal val="#ppt_w"/>
                                          </p:val>
                                        </p:tav>
                                      </p:tavLst>
                                    </p:anim>
                                    <p:anim calcmode="lin" valueType="num">
                                      <p:cBhvr>
                                        <p:cTn id="22" dur="1250" fill="hold"/>
                                        <p:tgtEl>
                                          <p:spTgt spid="8"/>
                                        </p:tgtEl>
                                        <p:attrNameLst>
                                          <p:attrName>ppt_h</p:attrName>
                                        </p:attrNameLst>
                                      </p:cBhvr>
                                      <p:tavLst>
                                        <p:tav tm="0">
                                          <p:val>
                                            <p:fltVal val="0"/>
                                          </p:val>
                                        </p:tav>
                                        <p:tav tm="100000">
                                          <p:val>
                                            <p:strVal val="#ppt_h"/>
                                          </p:val>
                                        </p:tav>
                                      </p:tavLst>
                                    </p:anim>
                                    <p:animEffect transition="in" filter="fade">
                                      <p:cBhvr>
                                        <p:cTn id="23" dur="1250"/>
                                        <p:tgtEl>
                                          <p:spTgt spid="8"/>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9"/>
                                        </p:tgtEl>
                                        <p:attrNameLst>
                                          <p:attrName>style.visibility</p:attrName>
                                        </p:attrNameLst>
                                      </p:cBhvr>
                                      <p:to>
                                        <p:strVal val="visible"/>
                                      </p:to>
                                    </p:set>
                                    <p:anim calcmode="lin" valueType="num">
                                      <p:cBhvr>
                                        <p:cTn id="26" dur="1500" fill="hold"/>
                                        <p:tgtEl>
                                          <p:spTgt spid="9"/>
                                        </p:tgtEl>
                                        <p:attrNameLst>
                                          <p:attrName>ppt_w</p:attrName>
                                        </p:attrNameLst>
                                      </p:cBhvr>
                                      <p:tavLst>
                                        <p:tav tm="0">
                                          <p:val>
                                            <p:fltVal val="0"/>
                                          </p:val>
                                        </p:tav>
                                        <p:tav tm="100000">
                                          <p:val>
                                            <p:strVal val="#ppt_w"/>
                                          </p:val>
                                        </p:tav>
                                      </p:tavLst>
                                    </p:anim>
                                    <p:anim calcmode="lin" valueType="num">
                                      <p:cBhvr>
                                        <p:cTn id="27" dur="1500" fill="hold"/>
                                        <p:tgtEl>
                                          <p:spTgt spid="9"/>
                                        </p:tgtEl>
                                        <p:attrNameLst>
                                          <p:attrName>ppt_h</p:attrName>
                                        </p:attrNameLst>
                                      </p:cBhvr>
                                      <p:tavLst>
                                        <p:tav tm="0">
                                          <p:val>
                                            <p:fltVal val="0"/>
                                          </p:val>
                                        </p:tav>
                                        <p:tav tm="100000">
                                          <p:val>
                                            <p:strVal val="#ppt_h"/>
                                          </p:val>
                                        </p:tav>
                                      </p:tavLst>
                                    </p:anim>
                                    <p:animEffect transition="in" filter="fade">
                                      <p:cBhvr>
                                        <p:cTn id="28" dur="1500"/>
                                        <p:tgtEl>
                                          <p:spTgt spid="9"/>
                                        </p:tgtEl>
                                      </p:cBhvr>
                                    </p:animEffect>
                                  </p:childTnLst>
                                </p:cTn>
                              </p:par>
                              <p:par>
                                <p:cTn id="29" presetID="22" presetClass="entr" presetSubtype="1" fill="hold" nodeType="withEffect">
                                  <p:stCondLst>
                                    <p:cond delay="15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1000"/>
                                        <p:tgtEl>
                                          <p:spTgt spid="15"/>
                                        </p:tgtEl>
                                      </p:cBhvr>
                                    </p:animEffect>
                                  </p:childTnLst>
                                </p:cTn>
                              </p:par>
                              <p:par>
                                <p:cTn id="32" presetID="22" presetClass="entr" presetSubtype="1" fill="hold" nodeType="withEffect">
                                  <p:stCondLst>
                                    <p:cond delay="175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1000"/>
                                        <p:tgtEl>
                                          <p:spTgt spid="19"/>
                                        </p:tgtEl>
                                      </p:cBhvr>
                                    </p:animEffect>
                                  </p:childTnLst>
                                </p:cTn>
                              </p:par>
                              <p:par>
                                <p:cTn id="35" presetID="22" presetClass="entr" presetSubtype="1" fill="hold" nodeType="withEffect">
                                  <p:stCondLst>
                                    <p:cond delay="200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20" grpId="0" uiExpand="1"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702</Words>
  <Application>Kingsoft Office WPP</Application>
  <PresentationFormat>宽屏</PresentationFormat>
  <Paragraphs>77</Paragraphs>
  <Slides>10</Slides>
  <Notes>0</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vt:i4>
      </vt:variant>
    </vt:vector>
  </HeadingPairs>
  <TitlesOfParts>
    <vt:vector size="12" baseType="lpstr">
      <vt:lpstr>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使用技术</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wangqian</dc:creator>
  <cp:lastModifiedBy>su</cp:lastModifiedBy>
  <cp:revision>103</cp:revision>
  <dcterms:created xsi:type="dcterms:W3CDTF">2017-05-22T10:12:59Z</dcterms:created>
  <dcterms:modified xsi:type="dcterms:W3CDTF">2017-05-22T10:12:59Z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